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320" r:id="rId17"/>
    <p:sldId id="271" r:id="rId18"/>
    <p:sldId id="272" r:id="rId19"/>
    <p:sldId id="273" r:id="rId20"/>
    <p:sldId id="274" r:id="rId21"/>
    <p:sldId id="276" r:id="rId22"/>
    <p:sldId id="275" r:id="rId23"/>
    <p:sldId id="319" r:id="rId24"/>
    <p:sldId id="277" r:id="rId25"/>
    <p:sldId id="278" r:id="rId26"/>
    <p:sldId id="330" r:id="rId27"/>
    <p:sldId id="279" r:id="rId28"/>
    <p:sldId id="280" r:id="rId29"/>
    <p:sldId id="281" r:id="rId30"/>
    <p:sldId id="282" r:id="rId31"/>
    <p:sldId id="283" r:id="rId32"/>
    <p:sldId id="284" r:id="rId33"/>
    <p:sldId id="321" r:id="rId34"/>
    <p:sldId id="285" r:id="rId35"/>
    <p:sldId id="286" r:id="rId36"/>
    <p:sldId id="316" r:id="rId37"/>
    <p:sldId id="287" r:id="rId38"/>
    <p:sldId id="288" r:id="rId39"/>
    <p:sldId id="289" r:id="rId40"/>
    <p:sldId id="317"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8" r:id="rId67"/>
    <p:sldId id="315" r:id="rId68"/>
    <p:sldId id="322" r:id="rId69"/>
    <p:sldId id="323" r:id="rId70"/>
    <p:sldId id="324" r:id="rId71"/>
    <p:sldId id="326" r:id="rId72"/>
    <p:sldId id="328" r:id="rId73"/>
    <p:sldId id="329" r:id="rId74"/>
    <p:sldId id="331" r:id="rId75"/>
    <p:sldId id="332" r:id="rId76"/>
    <p:sldId id="333" r:id="rId77"/>
    <p:sldId id="334" r:id="rId78"/>
    <p:sldId id="336" r:id="rId79"/>
    <p:sldId id="335" r:id="rId80"/>
    <p:sldId id="337" r:id="rId81"/>
    <p:sldId id="341" r:id="rId82"/>
    <p:sldId id="338" r:id="rId83"/>
    <p:sldId id="339" r:id="rId84"/>
    <p:sldId id="340" r:id="rId85"/>
    <p:sldId id="342" r:id="rId86"/>
    <p:sldId id="343" r:id="rId87"/>
    <p:sldId id="344" r:id="rId88"/>
    <p:sldId id="348" r:id="rId89"/>
    <p:sldId id="349" r:id="rId90"/>
    <p:sldId id="352" r:id="rId91"/>
    <p:sldId id="350" r:id="rId92"/>
    <p:sldId id="351"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E746CF-2AC1-49E0-8B39-0935A0E109D6}"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746CF-2AC1-49E0-8B39-0935A0E109D6}"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746CF-2AC1-49E0-8B39-0935A0E109D6}"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746CF-2AC1-49E0-8B39-0935A0E109D6}"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E746CF-2AC1-49E0-8B39-0935A0E109D6}"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E746CF-2AC1-49E0-8B39-0935A0E109D6}"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E746CF-2AC1-49E0-8B39-0935A0E109D6}" type="datetimeFigureOut">
              <a:rPr lang="en-US" smtClean="0"/>
              <a:pPr/>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E746CF-2AC1-49E0-8B39-0935A0E109D6}" type="datetimeFigureOut">
              <a:rPr lang="en-US" smtClean="0"/>
              <a:pPr/>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746CF-2AC1-49E0-8B39-0935A0E109D6}" type="datetimeFigureOut">
              <a:rPr lang="en-US" smtClean="0"/>
              <a:pPr/>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E746CF-2AC1-49E0-8B39-0935A0E109D6}"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E746CF-2AC1-49E0-8B39-0935A0E109D6}"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746CF-2AC1-49E0-8B39-0935A0E109D6}" type="datetimeFigureOut">
              <a:rPr lang="en-US" smtClean="0"/>
              <a:pPr/>
              <a:t>10/10/2016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3BB34-0943-4961-8B1B-C650BEE8BF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TEST PACKET #3</a:t>
            </a:r>
          </a:p>
        </p:txBody>
      </p:sp>
      <p:sp>
        <p:nvSpPr>
          <p:cNvPr id="3" name="Subtitle 2"/>
          <p:cNvSpPr>
            <a:spLocks noGrp="1"/>
          </p:cNvSpPr>
          <p:nvPr>
            <p:ph type="subTitle" idx="1"/>
          </p:nvPr>
        </p:nvSpPr>
        <p:spPr/>
        <p:txBody>
          <a:bodyPr/>
          <a:lstStyle/>
          <a:p>
            <a:r>
              <a:rPr lang="en-US" dirty="0">
                <a:solidFill>
                  <a:srgbClr val="7030A0"/>
                </a:solidFill>
              </a:rPr>
              <a:t>Microbial Growth and Destruction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p:spPr>
        <p:txBody>
          <a:bodyPr>
            <a:normAutofit fontScale="90000"/>
          </a:bodyPr>
          <a:lstStyle/>
          <a:p>
            <a:pPr algn="l"/>
            <a:r>
              <a:rPr lang="en-US" sz="2800" dirty="0"/>
              <a:t>A. </a:t>
            </a:r>
            <a:r>
              <a:rPr lang="en-US" sz="2800" dirty="0">
                <a:solidFill>
                  <a:srgbClr val="0070C0"/>
                </a:solidFill>
              </a:rPr>
              <a:t>PSYCHROPHILES</a:t>
            </a:r>
            <a:br>
              <a:rPr lang="en-US" sz="2800" dirty="0"/>
            </a:br>
            <a:r>
              <a:rPr lang="en-US" sz="2800" dirty="0"/>
              <a:t>	</a:t>
            </a:r>
            <a:r>
              <a:rPr lang="en-US" sz="2700" dirty="0"/>
              <a:t>- these grow in oceans, snow fields, glaciers and other 		constantly cold environments</a:t>
            </a:r>
            <a:br>
              <a:rPr lang="en-US" sz="2700" dirty="0"/>
            </a:br>
            <a:r>
              <a:rPr lang="en-US" sz="2700" dirty="0"/>
              <a:t>	- some can grow in temperatures that approach 0°C</a:t>
            </a:r>
            <a:br>
              <a:rPr lang="en-US" sz="2700" dirty="0"/>
            </a:br>
            <a:r>
              <a:rPr lang="en-US" sz="2700" dirty="0"/>
              <a:t>	- NO bacterial growth occurs in frozen solid conditions, 		but </a:t>
            </a:r>
            <a:r>
              <a:rPr lang="en-US" sz="2700" dirty="0">
                <a:solidFill>
                  <a:srgbClr val="0070C0"/>
                </a:solidFill>
              </a:rPr>
              <a:t>frozen conditions usually </a:t>
            </a:r>
            <a:r>
              <a:rPr lang="en-US" sz="2700" b="1" dirty="0">
                <a:solidFill>
                  <a:srgbClr val="C00000"/>
                </a:solidFill>
              </a:rPr>
              <a:t>don’t kill </a:t>
            </a:r>
            <a:r>
              <a:rPr lang="en-US" sz="2700" dirty="0">
                <a:solidFill>
                  <a:srgbClr val="0070C0"/>
                </a:solidFill>
              </a:rPr>
              <a:t>many 		bacteria</a:t>
            </a:r>
            <a:r>
              <a:rPr lang="en-US" sz="2700" dirty="0"/>
              <a:t>; instead, in cold, bacteria are in a state 		of suspended animation</a:t>
            </a:r>
            <a:br>
              <a:rPr lang="en-US" sz="2700" dirty="0"/>
            </a:br>
            <a:r>
              <a:rPr lang="en-US" sz="2700" dirty="0"/>
              <a:t>	- psychrophiles can exist in cold environments because 		they have high concentrations of </a:t>
            </a:r>
            <a:r>
              <a:rPr lang="en-US" sz="2700" dirty="0">
                <a:solidFill>
                  <a:srgbClr val="C00000"/>
                </a:solidFill>
              </a:rPr>
              <a:t>unsaturated</a:t>
            </a:r>
            <a:r>
              <a:rPr lang="en-US" sz="2700" dirty="0">
                <a:solidFill>
                  <a:srgbClr val="0070C0"/>
                </a:solidFill>
              </a:rPr>
              <a:t> 		fatty acids in their phospholipid bilayers</a:t>
            </a:r>
            <a:r>
              <a:rPr lang="en-US" sz="2700" dirty="0"/>
              <a:t> of their 		cell membranes, so that they can maintain 			some fluidity in the cold </a:t>
            </a:r>
            <a:br>
              <a:rPr lang="en-US" sz="2700" dirty="0"/>
            </a:br>
            <a:r>
              <a:rPr lang="en-US" sz="2700" dirty="0"/>
              <a:t>	- some mesophilic bacteria can also grow in cold 			environments and are called psychrotolerant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800" dirty="0"/>
              <a:t>B. </a:t>
            </a:r>
            <a:r>
              <a:rPr lang="en-US" sz="2800" dirty="0">
                <a:solidFill>
                  <a:srgbClr val="00B050"/>
                </a:solidFill>
              </a:rPr>
              <a:t>MESOPHILES</a:t>
            </a:r>
            <a:br>
              <a:rPr lang="en-US" sz="2800" dirty="0"/>
            </a:br>
            <a:r>
              <a:rPr lang="en-US" sz="2800" dirty="0"/>
              <a:t>	- grow best at 25-40°C</a:t>
            </a:r>
            <a:br>
              <a:rPr lang="en-US" sz="2800" dirty="0"/>
            </a:br>
            <a:r>
              <a:rPr lang="en-US" sz="2800" dirty="0"/>
              <a:t>	- saprophytes (decomposers) grow best at 25°C</a:t>
            </a:r>
            <a:br>
              <a:rPr lang="en-US" sz="2800" dirty="0"/>
            </a:br>
            <a:r>
              <a:rPr lang="en-US" sz="2800" dirty="0"/>
              <a:t>	- human pathogens grow best at 37°C</a:t>
            </a:r>
            <a:br>
              <a:rPr lang="en-US" sz="2800" dirty="0"/>
            </a:br>
            <a:br>
              <a:rPr lang="en-US" sz="2800" dirty="0"/>
            </a:br>
            <a:r>
              <a:rPr lang="en-US" sz="2800" dirty="0"/>
              <a:t>	- </a:t>
            </a:r>
            <a:r>
              <a:rPr lang="en-US" sz="2800" i="1" dirty="0" err="1"/>
              <a:t>Listeria</a:t>
            </a:r>
            <a:r>
              <a:rPr lang="en-US" sz="2800" i="1" dirty="0"/>
              <a:t> </a:t>
            </a:r>
            <a:r>
              <a:rPr lang="en-US" sz="2800" i="1" dirty="0" err="1"/>
              <a:t>monocytogenes</a:t>
            </a:r>
            <a:r>
              <a:rPr lang="en-US" sz="2800" i="1" dirty="0"/>
              <a:t> </a:t>
            </a:r>
            <a:r>
              <a:rPr lang="en-US" sz="2800" dirty="0"/>
              <a:t>is a psychrotolerant 		bacterium that causes a type of food 			poisoning that can lead to miscarriages</a:t>
            </a:r>
            <a:br>
              <a:rPr lang="en-US" sz="2800" dirty="0"/>
            </a:br>
            <a:br>
              <a:rPr lang="en-US" sz="2800" dirty="0"/>
            </a:b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800" dirty="0"/>
              <a:t>C. </a:t>
            </a:r>
            <a:r>
              <a:rPr lang="en-US" sz="2800" dirty="0">
                <a:solidFill>
                  <a:srgbClr val="FF0000"/>
                </a:solidFill>
              </a:rPr>
              <a:t>THERMOPHILES</a:t>
            </a:r>
            <a:br>
              <a:rPr lang="en-US" sz="2800" dirty="0"/>
            </a:br>
            <a:r>
              <a:rPr lang="en-US" sz="2800" dirty="0"/>
              <a:t>	- grow at soil surfaces that get to 50-70</a:t>
            </a:r>
            <a:r>
              <a:rPr lang="en-US" sz="2800" dirty="0">
                <a:latin typeface="Calibri"/>
              </a:rPr>
              <a:t>°C, in 		deserts, electrical power plant water, 			compost, silage and hot springs</a:t>
            </a:r>
            <a:br>
              <a:rPr lang="en-US" sz="2800" dirty="0">
                <a:latin typeface="Calibri"/>
              </a:rPr>
            </a:br>
            <a:r>
              <a:rPr lang="en-US" sz="2800" dirty="0">
                <a:latin typeface="Calibri"/>
              </a:rPr>
              <a:t>	- organisms that grow at these temperatures are 		usually prokaryotes; hyperthermophiles 		include some archaebacteria</a:t>
            </a:r>
            <a:br>
              <a:rPr lang="en-US" sz="2800" dirty="0">
                <a:latin typeface="Calibri"/>
              </a:rPr>
            </a:br>
            <a:r>
              <a:rPr lang="en-US" sz="2800" dirty="0">
                <a:latin typeface="Calibri"/>
              </a:rPr>
              <a:t>	- to survive the problem of enzyme denaturation, 		these bacteria rapidly produce enzymes 		and use more heat stable amino acids; 		their </a:t>
            </a:r>
            <a:r>
              <a:rPr lang="en-US" sz="2800" dirty="0">
                <a:solidFill>
                  <a:srgbClr val="FF0000"/>
                </a:solidFill>
                <a:latin typeface="Calibri"/>
              </a:rPr>
              <a:t>cell membranes have higher 			concentrations of saturated fatty acids </a:t>
            </a:r>
            <a:r>
              <a:rPr lang="en-US" sz="2800" dirty="0">
                <a:latin typeface="Calibri"/>
              </a:rPr>
              <a:t>		than other organisms</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800" dirty="0"/>
              <a:t>2. pH</a:t>
            </a:r>
            <a:br>
              <a:rPr lang="en-US" sz="2800" dirty="0"/>
            </a:br>
            <a:r>
              <a:rPr lang="en-US" sz="2800" dirty="0"/>
              <a:t>	- in microbial growth media </a:t>
            </a:r>
            <a:r>
              <a:rPr lang="en-US" sz="2800" dirty="0">
                <a:solidFill>
                  <a:srgbClr val="C00000"/>
                </a:solidFill>
              </a:rPr>
              <a:t>pH buffers </a:t>
            </a:r>
            <a:r>
              <a:rPr lang="en-US" sz="2800" dirty="0"/>
              <a:t>are 			commonly used to keep the pH of the 		media relatively constant (around 7), since 		microbes often produce wastes that can 		change the pH of their environment 			resulting in death</a:t>
            </a:r>
            <a:br>
              <a:rPr lang="en-US" sz="2800" dirty="0"/>
            </a:br>
            <a:r>
              <a:rPr lang="en-US" sz="2800" dirty="0"/>
              <a:t>	- in microbiological media that are differential, 		</a:t>
            </a:r>
            <a:r>
              <a:rPr lang="en-US" sz="2800" dirty="0">
                <a:solidFill>
                  <a:srgbClr val="C00000"/>
                </a:solidFill>
              </a:rPr>
              <a:t>pH indicators </a:t>
            </a:r>
            <a:r>
              <a:rPr lang="en-US" sz="2800" dirty="0"/>
              <a:t>are commonly employed to 		distinguish between bacterial species and 		to detect the enzymes that the bacteria 		contain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t>Different bacteria have various pH affinities (</a:t>
            </a:r>
            <a:r>
              <a:rPr lang="en-US" sz="2400" dirty="0" err="1"/>
              <a:t>acidophiles</a:t>
            </a:r>
            <a:r>
              <a:rPr lang="en-US" sz="2400" dirty="0"/>
              <a:t>, </a:t>
            </a:r>
            <a:r>
              <a:rPr lang="en-US" sz="2400" dirty="0" err="1"/>
              <a:t>neutralophiles</a:t>
            </a:r>
            <a:r>
              <a:rPr lang="en-US" sz="2400" dirty="0"/>
              <a:t> and </a:t>
            </a:r>
            <a:r>
              <a:rPr lang="en-US" sz="2400" dirty="0" err="1"/>
              <a:t>alkalophiles</a:t>
            </a:r>
            <a:r>
              <a:rPr lang="en-US" sz="2400" dirty="0"/>
              <a:t>); fungi appear to be more acid tolerant than bacteria.</a:t>
            </a:r>
          </a:p>
        </p:txBody>
      </p:sp>
      <p:pic>
        <p:nvPicPr>
          <p:cNvPr id="5" name="Content Placeholder 4" descr="pH.jpg"/>
          <p:cNvPicPr>
            <a:picLocks noGrp="1" noChangeAspect="1"/>
          </p:cNvPicPr>
          <p:nvPr>
            <p:ph idx="1"/>
          </p:nvPr>
        </p:nvPicPr>
        <p:blipFill>
          <a:blip r:embed="rId2" cstate="print"/>
          <a:stretch>
            <a:fillRect/>
          </a:stretch>
        </p:blipFill>
        <p:spPr>
          <a:xfrm>
            <a:off x="1371600" y="1524000"/>
            <a:ext cx="6324600" cy="40386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68962"/>
          </a:xfrm>
        </p:spPr>
        <p:txBody>
          <a:bodyPr>
            <a:normAutofit/>
          </a:bodyPr>
          <a:lstStyle/>
          <a:p>
            <a:pPr algn="l"/>
            <a:r>
              <a:rPr lang="en-US" sz="2800" dirty="0"/>
              <a:t>3. WATER AVAILABILITY</a:t>
            </a:r>
            <a:br>
              <a:rPr lang="en-US" sz="2800" dirty="0"/>
            </a:br>
            <a:r>
              <a:rPr lang="en-US" sz="2800" dirty="0"/>
              <a:t>	- all organisms need water to survive</a:t>
            </a:r>
            <a:br>
              <a:rPr lang="en-US" sz="2800" dirty="0"/>
            </a:br>
            <a:r>
              <a:rPr lang="en-US" sz="2800" dirty="0"/>
              <a:t>	- know the definition of osmosis</a:t>
            </a:r>
            <a:br>
              <a:rPr lang="en-US" sz="2800" dirty="0"/>
            </a:br>
            <a:r>
              <a:rPr lang="en-US" sz="2800" dirty="0"/>
              <a:t>	- </a:t>
            </a:r>
            <a:r>
              <a:rPr lang="en-US" sz="2800" dirty="0">
                <a:solidFill>
                  <a:srgbClr val="FF0000"/>
                </a:solidFill>
              </a:rPr>
              <a:t>Plasmolysis</a:t>
            </a:r>
            <a:r>
              <a:rPr lang="en-US" sz="2800" dirty="0"/>
              <a:t> is the loss of water from cells 			placed in a hypertonic solution (high salt 		or sugar for example); it causes the cell 		membrane to shrink from the cell wall and 		may result in cell death</a:t>
            </a:r>
            <a:br>
              <a:rPr lang="en-US" sz="2800" dirty="0"/>
            </a:br>
            <a:r>
              <a:rPr lang="en-US" sz="2800" dirty="0"/>
              <a:t>	- In cells without a cell wall (like your RBC’s) this 		shrinkage is called </a:t>
            </a:r>
            <a:r>
              <a:rPr lang="en-US" sz="2800" dirty="0">
                <a:solidFill>
                  <a:srgbClr val="FF0000"/>
                </a:solidFill>
              </a:rPr>
              <a:t>crenation</a:t>
            </a:r>
            <a:br>
              <a:rPr lang="en-US" sz="2800" dirty="0">
                <a:solidFill>
                  <a:srgbClr val="FF0000"/>
                </a:solidFill>
              </a:rPr>
            </a:br>
            <a:endParaRPr lang="en-US" sz="28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t>Bacterial and plant cells (cells with cell walls) undergo plasmolysis in a hypertonic solution; cells without cell walls (such as animal cells) undergo crenation in a hypertonic solution.</a:t>
            </a:r>
          </a:p>
        </p:txBody>
      </p:sp>
      <p:pic>
        <p:nvPicPr>
          <p:cNvPr id="5" name="Content Placeholder 4" descr="300px-Turgor_pressure_on_plant_cells_diagram_svg.png"/>
          <p:cNvPicPr>
            <a:picLocks noGrp="1" noChangeAspect="1"/>
          </p:cNvPicPr>
          <p:nvPr>
            <p:ph idx="1"/>
          </p:nvPr>
        </p:nvPicPr>
        <p:blipFill>
          <a:blip r:embed="rId2"/>
          <a:stretch>
            <a:fillRect/>
          </a:stretch>
        </p:blipFill>
        <p:spPr>
          <a:xfrm>
            <a:off x="838200" y="1524000"/>
            <a:ext cx="7696200" cy="4724399"/>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800" dirty="0"/>
              <a:t>	</a:t>
            </a:r>
            <a:r>
              <a:rPr lang="en-US" sz="2400" dirty="0"/>
              <a:t>A) </a:t>
            </a:r>
            <a:r>
              <a:rPr lang="en-US" sz="2400" dirty="0">
                <a:solidFill>
                  <a:srgbClr val="7030A0"/>
                </a:solidFill>
              </a:rPr>
              <a:t>HALOPHILES</a:t>
            </a:r>
            <a:br>
              <a:rPr lang="en-US" sz="2400" dirty="0"/>
            </a:br>
            <a:r>
              <a:rPr lang="en-US" sz="2400" dirty="0"/>
              <a:t>		- like </a:t>
            </a:r>
            <a:r>
              <a:rPr lang="en-US" sz="2400" dirty="0">
                <a:solidFill>
                  <a:srgbClr val="FF0000"/>
                </a:solidFill>
              </a:rPr>
              <a:t>salt</a:t>
            </a:r>
            <a:br>
              <a:rPr lang="en-US" sz="2400" dirty="0"/>
            </a:br>
            <a:r>
              <a:rPr lang="en-US" sz="2400" dirty="0"/>
              <a:t>		- </a:t>
            </a:r>
            <a:r>
              <a:rPr lang="en-US" sz="2400" i="1" dirty="0">
                <a:solidFill>
                  <a:srgbClr val="7030A0"/>
                </a:solidFill>
              </a:rPr>
              <a:t>Staphylococcus </a:t>
            </a:r>
            <a:r>
              <a:rPr lang="en-US" sz="2400" dirty="0"/>
              <a:t>spp.</a:t>
            </a:r>
            <a:br>
              <a:rPr lang="en-US" sz="2400" dirty="0"/>
            </a:br>
            <a:br>
              <a:rPr lang="en-US" sz="2400" dirty="0"/>
            </a:br>
            <a:r>
              <a:rPr lang="en-US" sz="2400" dirty="0"/>
              <a:t>	B) </a:t>
            </a:r>
            <a:r>
              <a:rPr lang="en-US" sz="2400" dirty="0">
                <a:solidFill>
                  <a:srgbClr val="0070C0"/>
                </a:solidFill>
              </a:rPr>
              <a:t>OSMOPHILES</a:t>
            </a:r>
            <a:br>
              <a:rPr lang="en-US" sz="2400" dirty="0"/>
            </a:br>
            <a:r>
              <a:rPr lang="en-US" sz="2400" dirty="0"/>
              <a:t>		- like solutes like </a:t>
            </a:r>
            <a:r>
              <a:rPr lang="en-US" sz="2400" dirty="0">
                <a:solidFill>
                  <a:srgbClr val="FF0000"/>
                </a:solidFill>
              </a:rPr>
              <a:t>sugar</a:t>
            </a:r>
            <a:br>
              <a:rPr lang="en-US" sz="2400" dirty="0"/>
            </a:br>
            <a:r>
              <a:rPr lang="en-US" sz="2400" dirty="0"/>
              <a:t>		- fungi like higher sugar concentrations than most 			bacteria</a:t>
            </a:r>
            <a:br>
              <a:rPr lang="en-US" sz="2400" dirty="0"/>
            </a:br>
            <a:br>
              <a:rPr lang="en-US" sz="2400" dirty="0"/>
            </a:br>
            <a:r>
              <a:rPr lang="en-US" sz="2400" dirty="0"/>
              <a:t>	C) </a:t>
            </a:r>
            <a:r>
              <a:rPr lang="en-US" sz="2400" dirty="0">
                <a:solidFill>
                  <a:schemeClr val="accent6">
                    <a:lumMod val="50000"/>
                  </a:schemeClr>
                </a:solidFill>
              </a:rPr>
              <a:t>XEROPHILES</a:t>
            </a:r>
            <a:br>
              <a:rPr lang="en-US" sz="2400" dirty="0"/>
            </a:br>
            <a:r>
              <a:rPr lang="en-US" sz="2400" dirty="0"/>
              <a:t>		- can survive in </a:t>
            </a:r>
            <a:r>
              <a:rPr lang="en-US" sz="2400" dirty="0">
                <a:solidFill>
                  <a:srgbClr val="FF0000"/>
                </a:solidFill>
              </a:rPr>
              <a:t>arid (dry</a:t>
            </a:r>
            <a:r>
              <a:rPr lang="en-US" sz="2400" dirty="0"/>
              <a:t>) conditions</a:t>
            </a:r>
            <a:br>
              <a:rPr lang="en-US" sz="2400" dirty="0"/>
            </a:br>
            <a:r>
              <a:rPr lang="en-US" sz="2400" dirty="0"/>
              <a:t>		- they use compatible intracellular solutes to 			absorb any available water from their 			environment</a:t>
            </a:r>
            <a:br>
              <a:rPr lang="en-US" sz="2400" dirty="0"/>
            </a:b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p:txBody>
          <a:bodyPr>
            <a:normAutofit fontScale="92500" lnSpcReduction="20000"/>
          </a:bodyPr>
          <a:lstStyle/>
          <a:p>
            <a:r>
              <a:rPr lang="en-US" dirty="0"/>
              <a:t>The pink pigment of this lake is due to halophilic bacteria</a:t>
            </a:r>
          </a:p>
        </p:txBody>
      </p:sp>
      <p:pic>
        <p:nvPicPr>
          <p:cNvPr id="8" name="Content Placeholder 7" descr="australian lake with halophilic bacteria.jpg"/>
          <p:cNvPicPr>
            <a:picLocks noGrp="1" noChangeAspect="1"/>
          </p:cNvPicPr>
          <p:nvPr>
            <p:ph sz="half" idx="2"/>
          </p:nvPr>
        </p:nvPicPr>
        <p:blipFill>
          <a:blip r:embed="rId2" cstate="print"/>
          <a:stretch>
            <a:fillRect/>
          </a:stretch>
        </p:blipFill>
        <p:spPr>
          <a:xfrm>
            <a:off x="457200" y="2362200"/>
            <a:ext cx="4040188" cy="3030141"/>
          </a:xfrm>
        </p:spPr>
      </p:pic>
      <p:sp>
        <p:nvSpPr>
          <p:cNvPr id="6" name="Text Placeholder 5"/>
          <p:cNvSpPr>
            <a:spLocks noGrp="1"/>
          </p:cNvSpPr>
          <p:nvPr>
            <p:ph type="body" sz="quarter" idx="3"/>
          </p:nvPr>
        </p:nvSpPr>
        <p:spPr/>
        <p:txBody>
          <a:bodyPr>
            <a:normAutofit fontScale="92500" lnSpcReduction="20000"/>
          </a:bodyPr>
          <a:lstStyle/>
          <a:p>
            <a:r>
              <a:rPr lang="en-US" dirty="0"/>
              <a:t>Mannitol salt agar is selective for the growth of halophilic bacteria</a:t>
            </a:r>
          </a:p>
        </p:txBody>
      </p:sp>
      <p:pic>
        <p:nvPicPr>
          <p:cNvPr id="9" name="Content Placeholder 8" descr="msa halophiles.jpg"/>
          <p:cNvPicPr>
            <a:picLocks noGrp="1" noChangeAspect="1"/>
          </p:cNvPicPr>
          <p:nvPr>
            <p:ph sz="quarter" idx="4"/>
          </p:nvPr>
        </p:nvPicPr>
        <p:blipFill>
          <a:blip r:embed="rId3"/>
          <a:stretch>
            <a:fillRect/>
          </a:stretch>
        </p:blipFill>
        <p:spPr>
          <a:xfrm>
            <a:off x="5105400" y="2362200"/>
            <a:ext cx="3200400" cy="2971801"/>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dirty="0" err="1"/>
              <a:t>Xerophile</a:t>
            </a:r>
            <a:r>
              <a:rPr lang="en-US" sz="2400" dirty="0"/>
              <a:t> “desert varnish” discolors boulders in a desert</a:t>
            </a:r>
          </a:p>
        </p:txBody>
      </p:sp>
      <p:pic>
        <p:nvPicPr>
          <p:cNvPr id="9" name="Content Placeholder 8" descr="xerophile desert varnish on boulders.jpg"/>
          <p:cNvPicPr>
            <a:picLocks noGrp="1" noChangeAspect="1"/>
          </p:cNvPicPr>
          <p:nvPr>
            <p:ph idx="1"/>
          </p:nvPr>
        </p:nvPicPr>
        <p:blipFill>
          <a:blip r:embed="rId2" cstate="print"/>
          <a:stretch>
            <a:fillRect/>
          </a:stretch>
        </p:blipFill>
        <p:spPr>
          <a:xfrm>
            <a:off x="1981200" y="1600200"/>
            <a:ext cx="4953000" cy="43434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97562"/>
          </a:xfrm>
        </p:spPr>
        <p:txBody>
          <a:bodyPr>
            <a:normAutofit/>
          </a:bodyPr>
          <a:lstStyle/>
          <a:p>
            <a:pPr algn="l"/>
            <a:r>
              <a:rPr lang="en-US" sz="2800" dirty="0"/>
              <a:t>WHAT ARE THE 8 MAJOR ENVIRONMENTAL FACTORS WHICH EXERT THE GREATEST INFLUENCE ON THE SURVIVAL OF MICROORGANISMS?</a:t>
            </a:r>
            <a:br>
              <a:rPr lang="en-US" sz="2800" dirty="0"/>
            </a:br>
            <a:br>
              <a:rPr lang="en-US" sz="2800" dirty="0"/>
            </a:br>
            <a:r>
              <a:rPr lang="en-US" sz="2800" dirty="0"/>
              <a:t>	</a:t>
            </a:r>
            <a:r>
              <a:rPr lang="en-US" sz="2800" dirty="0">
                <a:solidFill>
                  <a:srgbClr val="7030A0"/>
                </a:solidFill>
              </a:rPr>
              <a:t>1. Nutrients and energy sources</a:t>
            </a:r>
            <a:br>
              <a:rPr lang="en-US" sz="2800" dirty="0">
                <a:solidFill>
                  <a:srgbClr val="7030A0"/>
                </a:solidFill>
              </a:rPr>
            </a:br>
            <a:r>
              <a:rPr lang="en-US" sz="2800" dirty="0">
                <a:solidFill>
                  <a:srgbClr val="7030A0"/>
                </a:solidFill>
              </a:rPr>
              <a:t>	2. Temperature</a:t>
            </a:r>
            <a:br>
              <a:rPr lang="en-US" sz="2800" dirty="0">
                <a:solidFill>
                  <a:srgbClr val="7030A0"/>
                </a:solidFill>
              </a:rPr>
            </a:br>
            <a:r>
              <a:rPr lang="en-US" sz="2800" dirty="0">
                <a:solidFill>
                  <a:srgbClr val="7030A0"/>
                </a:solidFill>
              </a:rPr>
              <a:t>	3. Amount of moisture</a:t>
            </a:r>
            <a:br>
              <a:rPr lang="en-US" sz="2800" dirty="0">
                <a:solidFill>
                  <a:srgbClr val="7030A0"/>
                </a:solidFill>
              </a:rPr>
            </a:br>
            <a:r>
              <a:rPr lang="en-US" sz="2800" dirty="0">
                <a:solidFill>
                  <a:srgbClr val="7030A0"/>
                </a:solidFill>
              </a:rPr>
              <a:t>	4. Presence or absence of gases</a:t>
            </a:r>
            <a:br>
              <a:rPr lang="en-US" sz="2800" dirty="0">
                <a:solidFill>
                  <a:srgbClr val="7030A0"/>
                </a:solidFill>
              </a:rPr>
            </a:br>
            <a:r>
              <a:rPr lang="en-US" sz="2800" dirty="0">
                <a:solidFill>
                  <a:srgbClr val="7030A0"/>
                </a:solidFill>
              </a:rPr>
              <a:t>	5. Osmotic pressure</a:t>
            </a:r>
            <a:br>
              <a:rPr lang="en-US" sz="2800" dirty="0">
                <a:solidFill>
                  <a:srgbClr val="7030A0"/>
                </a:solidFill>
              </a:rPr>
            </a:br>
            <a:r>
              <a:rPr lang="en-US" sz="2800" dirty="0">
                <a:solidFill>
                  <a:srgbClr val="7030A0"/>
                </a:solidFill>
              </a:rPr>
              <a:t>	6. pH </a:t>
            </a:r>
            <a:br>
              <a:rPr lang="en-US" sz="2800" dirty="0">
                <a:solidFill>
                  <a:srgbClr val="7030A0"/>
                </a:solidFill>
              </a:rPr>
            </a:br>
            <a:r>
              <a:rPr lang="en-US" sz="2800" dirty="0">
                <a:solidFill>
                  <a:srgbClr val="7030A0"/>
                </a:solidFill>
              </a:rPr>
              <a:t>	7. Presence or absence of light or radiation</a:t>
            </a:r>
            <a:br>
              <a:rPr lang="en-US" sz="2800" dirty="0">
                <a:solidFill>
                  <a:srgbClr val="7030A0"/>
                </a:solidFill>
              </a:rPr>
            </a:br>
            <a:r>
              <a:rPr lang="en-US" sz="2800" dirty="0">
                <a:solidFill>
                  <a:srgbClr val="7030A0"/>
                </a:solidFill>
              </a:rPr>
              <a:t>	8. Other organisms</a:t>
            </a:r>
            <a:br>
              <a:rPr lang="en-US" sz="2800" dirty="0">
                <a:solidFill>
                  <a:srgbClr val="7030A0"/>
                </a:solidFill>
              </a:rPr>
            </a:br>
            <a:endParaRPr lang="en-US" sz="2800" dirty="0">
              <a:solidFill>
                <a:srgbClr val="7030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21362"/>
          </a:xfrm>
        </p:spPr>
        <p:txBody>
          <a:bodyPr>
            <a:normAutofit/>
          </a:bodyPr>
          <a:lstStyle/>
          <a:p>
            <a:pPr algn="l"/>
            <a:r>
              <a:rPr lang="en-US" sz="2800" dirty="0"/>
              <a:t>4. OXYGEN REQUIREMENTS</a:t>
            </a:r>
            <a:br>
              <a:rPr lang="en-US" sz="2800" dirty="0"/>
            </a:br>
            <a:r>
              <a:rPr lang="en-US" sz="2800" dirty="0"/>
              <a:t>	</a:t>
            </a:r>
            <a:r>
              <a:rPr lang="en-US" sz="2400" dirty="0"/>
              <a:t>- our atmosphere has approximately 18-21% O</a:t>
            </a:r>
            <a:r>
              <a:rPr lang="en-US" sz="2400" dirty="0">
                <a:latin typeface="Calibri"/>
              </a:rPr>
              <a:t>₂</a:t>
            </a:r>
            <a:br>
              <a:rPr lang="en-US" sz="2400" dirty="0">
                <a:latin typeface="Calibri"/>
              </a:rPr>
            </a:br>
            <a:r>
              <a:rPr lang="en-US" sz="2400" dirty="0">
                <a:latin typeface="Calibri"/>
              </a:rPr>
              <a:t>		(about 78% is N₂)</a:t>
            </a:r>
            <a:br>
              <a:rPr lang="en-US" sz="2400" dirty="0">
                <a:latin typeface="Calibri"/>
              </a:rPr>
            </a:br>
            <a:r>
              <a:rPr lang="en-US" sz="2400" dirty="0">
                <a:latin typeface="Calibri"/>
              </a:rPr>
              <a:t>	- to test for the oxygen requirements for each 			bacterial species, we can use media such 			as </a:t>
            </a:r>
            <a:r>
              <a:rPr lang="en-US" sz="2400" dirty="0">
                <a:solidFill>
                  <a:srgbClr val="0070C0"/>
                </a:solidFill>
                <a:latin typeface="Calibri"/>
              </a:rPr>
              <a:t>fluid thioglycollate media (FTM)</a:t>
            </a:r>
            <a:br>
              <a:rPr lang="en-US" sz="2400" dirty="0">
                <a:latin typeface="Calibri"/>
              </a:rPr>
            </a:br>
            <a:r>
              <a:rPr lang="en-US" sz="2400" dirty="0">
                <a:latin typeface="Calibri"/>
              </a:rPr>
              <a:t>		- FTM contains the </a:t>
            </a:r>
            <a:r>
              <a:rPr lang="en-US" sz="2400" dirty="0">
                <a:solidFill>
                  <a:srgbClr val="FF0000"/>
                </a:solidFill>
                <a:latin typeface="Calibri"/>
              </a:rPr>
              <a:t>pink dye resazurin </a:t>
            </a:r>
            <a:r>
              <a:rPr lang="en-US" sz="2400" dirty="0">
                <a:latin typeface="Calibri"/>
              </a:rPr>
              <a:t>to 				detect the presence of O₂</a:t>
            </a:r>
            <a:br>
              <a:rPr lang="en-US" sz="2400" dirty="0">
                <a:latin typeface="Calibri"/>
              </a:rPr>
            </a:br>
            <a:r>
              <a:rPr lang="en-US" sz="2400" dirty="0">
                <a:latin typeface="Calibri"/>
              </a:rPr>
              <a:t>		- different levels in the media have 					different concentrations of O₂ (at 				the top there are atmospheric 				concentrations, at the bottom there 				is no O₂)</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400" dirty="0"/>
              <a:t>FTM showing different types of bacteria and their need for different concentrations of O</a:t>
            </a:r>
            <a:r>
              <a:rPr lang="en-US" sz="2400" dirty="0">
                <a:latin typeface="Calibri"/>
              </a:rPr>
              <a:t>₂</a:t>
            </a:r>
            <a:endParaRPr lang="en-US" sz="2400" dirty="0"/>
          </a:p>
        </p:txBody>
      </p:sp>
      <p:pic>
        <p:nvPicPr>
          <p:cNvPr id="8" name="Content Placeholder 7" descr="thioglycholae.jpg"/>
          <p:cNvPicPr>
            <a:picLocks noGrp="1" noChangeAspect="1"/>
          </p:cNvPicPr>
          <p:nvPr>
            <p:ph idx="1"/>
          </p:nvPr>
        </p:nvPicPr>
        <p:blipFill>
          <a:blip r:embed="rId2" cstate="print"/>
          <a:stretch>
            <a:fillRect/>
          </a:stretch>
        </p:blipFill>
        <p:spPr>
          <a:xfrm>
            <a:off x="2057400" y="1295400"/>
            <a:ext cx="5562600" cy="48768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400" dirty="0"/>
              <a:t>A) STRICT (OBLIGATE) AEROBES</a:t>
            </a:r>
            <a:br>
              <a:rPr lang="en-US" sz="2400" dirty="0"/>
            </a:br>
            <a:r>
              <a:rPr lang="en-US" sz="2400" dirty="0"/>
              <a:t>	- these organisms produce toxic H</a:t>
            </a:r>
            <a:r>
              <a:rPr lang="en-US" sz="2400" dirty="0">
                <a:latin typeface="Calibri"/>
              </a:rPr>
              <a:t>₂O₂ intracellularly as</a:t>
            </a:r>
            <a:br>
              <a:rPr lang="en-US" sz="2400" dirty="0">
                <a:latin typeface="Calibri"/>
              </a:rPr>
            </a:br>
            <a:r>
              <a:rPr lang="en-US" sz="2400" dirty="0">
                <a:latin typeface="Calibri"/>
              </a:rPr>
              <a:t>		a result of aerobic cellular respiration</a:t>
            </a:r>
            <a:br>
              <a:rPr lang="en-US" sz="2400" dirty="0">
                <a:latin typeface="Calibri"/>
              </a:rPr>
            </a:br>
            <a:r>
              <a:rPr lang="en-US" sz="2400" dirty="0">
                <a:latin typeface="Calibri"/>
              </a:rPr>
              <a:t>	- aerobes have enzymes (catalase, peroxidase) to remove 		the toxic hydrogen peroxide from their cells</a:t>
            </a:r>
            <a:br>
              <a:rPr lang="en-US" sz="2400" dirty="0">
                <a:latin typeface="Calibri"/>
              </a:rPr>
            </a:br>
            <a:r>
              <a:rPr lang="en-US" sz="2400" dirty="0">
                <a:latin typeface="Calibri"/>
              </a:rPr>
              <a:t>	-the </a:t>
            </a:r>
            <a:r>
              <a:rPr lang="en-US" sz="2400" dirty="0">
                <a:solidFill>
                  <a:srgbClr val="FF0000"/>
                </a:solidFill>
                <a:latin typeface="Calibri"/>
              </a:rPr>
              <a:t>CATALASE test </a:t>
            </a:r>
            <a:r>
              <a:rPr lang="en-US" sz="2400" dirty="0">
                <a:latin typeface="Calibri"/>
              </a:rPr>
              <a:t>is used in common bacterial 			identification schemes and detects the presence 		of this enzyme</a:t>
            </a:r>
            <a:br>
              <a:rPr lang="en-US" sz="2400" dirty="0">
                <a:latin typeface="Calibri"/>
              </a:rPr>
            </a:br>
            <a:br>
              <a:rPr lang="en-US" sz="2400" dirty="0">
                <a:latin typeface="Calibri"/>
              </a:rPr>
            </a:br>
            <a:r>
              <a:rPr lang="en-US" sz="2400" dirty="0">
                <a:latin typeface="Calibri"/>
              </a:rPr>
              <a:t>		</a:t>
            </a:r>
            <a:r>
              <a:rPr lang="en-US" sz="2400" dirty="0">
                <a:sym typeface="Wingdings" pitchFamily="2" charset="2"/>
              </a:rPr>
              <a:t> 2</a:t>
            </a:r>
            <a:r>
              <a:rPr lang="en-US" sz="2400" dirty="0"/>
              <a:t>H₂O</a:t>
            </a:r>
            <a:r>
              <a:rPr lang="en-US" sz="2400" dirty="0">
                <a:latin typeface="Calibri"/>
              </a:rPr>
              <a:t>₂ +</a:t>
            </a:r>
            <a:r>
              <a:rPr lang="en-US" sz="2400" dirty="0">
                <a:latin typeface="Calibri"/>
                <a:sym typeface="Wingdings" pitchFamily="2" charset="2"/>
              </a:rPr>
              <a:t> catalase  2</a:t>
            </a:r>
            <a:r>
              <a:rPr lang="en-US" sz="2400" dirty="0"/>
              <a:t>H₂O + O</a:t>
            </a:r>
            <a:r>
              <a:rPr lang="en-US" sz="2400" dirty="0">
                <a:latin typeface="Calibri"/>
              </a:rPr>
              <a:t>₂ (bubbles)</a:t>
            </a:r>
            <a:br>
              <a:rPr lang="en-US" sz="2400" dirty="0">
                <a:latin typeface="Calibri"/>
              </a:rPr>
            </a:br>
            <a:br>
              <a:rPr lang="en-US" sz="2400" dirty="0">
                <a:latin typeface="Calibri"/>
              </a:rPr>
            </a:br>
            <a:r>
              <a:rPr lang="en-US" sz="2400" dirty="0">
                <a:latin typeface="Calibri"/>
              </a:rPr>
              <a:t>		- the catalase test is an easy way to distinguish</a:t>
            </a:r>
            <a:br>
              <a:rPr lang="en-US" sz="2400" dirty="0">
                <a:latin typeface="Calibri"/>
              </a:rPr>
            </a:br>
            <a:r>
              <a:rPr lang="en-US" sz="2400" dirty="0">
                <a:latin typeface="Calibri"/>
              </a:rPr>
              <a:t>			</a:t>
            </a:r>
            <a:r>
              <a:rPr lang="en-US" sz="2400" i="1" dirty="0">
                <a:latin typeface="Calibri"/>
              </a:rPr>
              <a:t>Staphylococcus</a:t>
            </a:r>
            <a:r>
              <a:rPr lang="en-US" sz="2400" dirty="0">
                <a:latin typeface="Calibri"/>
              </a:rPr>
              <a:t> spp from </a:t>
            </a:r>
            <a:br>
              <a:rPr lang="en-US" sz="2400" dirty="0">
                <a:latin typeface="Calibri"/>
              </a:rPr>
            </a:br>
            <a:r>
              <a:rPr lang="en-US" sz="2400" dirty="0">
                <a:latin typeface="Calibri"/>
              </a:rPr>
              <a:t>			</a:t>
            </a:r>
            <a:r>
              <a:rPr lang="en-US" sz="2400" i="1" dirty="0">
                <a:latin typeface="Calibri"/>
              </a:rPr>
              <a:t>Streptococcus</a:t>
            </a:r>
            <a:r>
              <a:rPr lang="en-US" sz="2400" dirty="0">
                <a:latin typeface="Calibri"/>
              </a:rPr>
              <a:t> spp</a:t>
            </a:r>
            <a:br>
              <a:rPr lang="en-US" sz="2400" dirty="0">
                <a:latin typeface="Calibri"/>
              </a:rPr>
            </a:b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t> CATALASE TEST</a:t>
            </a:r>
            <a:br>
              <a:rPr lang="en-US" sz="2400" dirty="0"/>
            </a:br>
            <a:r>
              <a:rPr lang="en-US" sz="2400" dirty="0"/>
              <a:t>after adding hydrogen peroxide,  oxygen bubbles are produced by bacteria that produce the enzyme catalase</a:t>
            </a:r>
          </a:p>
        </p:txBody>
      </p:sp>
      <p:sp>
        <p:nvSpPr>
          <p:cNvPr id="4" name="Text Placeholder 3"/>
          <p:cNvSpPr>
            <a:spLocks noGrp="1"/>
          </p:cNvSpPr>
          <p:nvPr>
            <p:ph type="body" idx="1"/>
          </p:nvPr>
        </p:nvSpPr>
        <p:spPr/>
        <p:txBody>
          <a:bodyPr/>
          <a:lstStyle/>
          <a:p>
            <a:r>
              <a:rPr lang="en-US" dirty="0"/>
              <a:t>Media test</a:t>
            </a:r>
          </a:p>
        </p:txBody>
      </p:sp>
      <p:pic>
        <p:nvPicPr>
          <p:cNvPr id="5" name="Content Placeholder 4" descr="Catalase.gif"/>
          <p:cNvPicPr>
            <a:picLocks noGrp="1" noChangeAspect="1"/>
          </p:cNvPicPr>
          <p:nvPr>
            <p:ph sz="half" idx="2"/>
          </p:nvPr>
        </p:nvPicPr>
        <p:blipFill>
          <a:blip r:embed="rId2" cstate="print"/>
          <a:stretch>
            <a:fillRect/>
          </a:stretch>
        </p:blipFill>
        <p:spPr>
          <a:xfrm>
            <a:off x="457200" y="2207188"/>
            <a:ext cx="4040188" cy="3886661"/>
          </a:xfrm>
        </p:spPr>
      </p:pic>
      <p:sp>
        <p:nvSpPr>
          <p:cNvPr id="6" name="Text Placeholder 5"/>
          <p:cNvSpPr>
            <a:spLocks noGrp="1"/>
          </p:cNvSpPr>
          <p:nvPr>
            <p:ph type="body" sz="quarter" idx="3"/>
          </p:nvPr>
        </p:nvSpPr>
        <p:spPr/>
        <p:txBody>
          <a:bodyPr/>
          <a:lstStyle/>
          <a:p>
            <a:r>
              <a:rPr lang="en-US" dirty="0"/>
              <a:t>Slide test</a:t>
            </a:r>
          </a:p>
        </p:txBody>
      </p:sp>
      <p:pic>
        <p:nvPicPr>
          <p:cNvPr id="8" name="Content Placeholder 7" descr="cat.jpg"/>
          <p:cNvPicPr>
            <a:picLocks noGrp="1" noChangeAspect="1"/>
          </p:cNvPicPr>
          <p:nvPr>
            <p:ph sz="quarter" idx="4"/>
          </p:nvPr>
        </p:nvPicPr>
        <p:blipFill>
          <a:blip r:embed="rId3" cstate="print"/>
          <a:stretch>
            <a:fillRect/>
          </a:stretch>
        </p:blipFill>
        <p:spPr>
          <a:xfrm>
            <a:off x="4690268" y="2174875"/>
            <a:ext cx="3951288" cy="395128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800" dirty="0"/>
              <a:t>B) FACULTATIVE ANAEROBES</a:t>
            </a:r>
            <a:br>
              <a:rPr lang="en-US" sz="2800" dirty="0"/>
            </a:br>
            <a:r>
              <a:rPr lang="en-US" sz="2800" dirty="0"/>
              <a:t>	-  grow better with O</a:t>
            </a:r>
            <a:r>
              <a:rPr lang="en-US" sz="2800" dirty="0">
                <a:latin typeface="Calibri"/>
              </a:rPr>
              <a:t>₂ but can survive when it is 		absent</a:t>
            </a:r>
            <a:br>
              <a:rPr lang="en-US" sz="2800" dirty="0">
                <a:latin typeface="Calibri"/>
              </a:rPr>
            </a:br>
            <a:br>
              <a:rPr lang="en-US" sz="2800" dirty="0">
                <a:latin typeface="Calibri"/>
              </a:rPr>
            </a:br>
            <a:r>
              <a:rPr lang="en-US" sz="2800" dirty="0">
                <a:latin typeface="Calibri"/>
              </a:rPr>
              <a:t>C) MICROAEROPHILES</a:t>
            </a:r>
            <a:br>
              <a:rPr lang="en-US" sz="2800" dirty="0">
                <a:latin typeface="Calibri"/>
              </a:rPr>
            </a:br>
            <a:r>
              <a:rPr lang="en-US" sz="2800" dirty="0">
                <a:latin typeface="Calibri"/>
              </a:rPr>
              <a:t>	- these bacteria like O₂ concentrations between</a:t>
            </a:r>
            <a:br>
              <a:rPr lang="en-US" sz="2800" dirty="0">
                <a:latin typeface="Calibri"/>
              </a:rPr>
            </a:br>
            <a:r>
              <a:rPr lang="en-US" sz="2800" dirty="0">
                <a:latin typeface="Calibri"/>
              </a:rPr>
              <a:t>		1% - 15%</a:t>
            </a:r>
            <a:br>
              <a:rPr lang="en-US" sz="2800" dirty="0">
                <a:latin typeface="Calibri"/>
              </a:rPr>
            </a:br>
            <a:br>
              <a:rPr lang="en-US" sz="2800" dirty="0">
                <a:latin typeface="Calibri"/>
              </a:rPr>
            </a:b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5486400"/>
          </a:xfrm>
        </p:spPr>
        <p:txBody>
          <a:bodyPr>
            <a:normAutofit/>
          </a:bodyPr>
          <a:lstStyle/>
          <a:p>
            <a:pPr algn="l"/>
            <a:r>
              <a:rPr lang="en-US" sz="2800" dirty="0"/>
              <a:t>D) STRICT (OBLIGATE) ANAEROBES</a:t>
            </a:r>
            <a:br>
              <a:rPr lang="en-US" sz="2800" dirty="0"/>
            </a:br>
            <a:r>
              <a:rPr lang="en-US" sz="2800" dirty="0"/>
              <a:t>	- these bacteria are killed in the presence of O</a:t>
            </a:r>
            <a:r>
              <a:rPr lang="en-US" sz="2800" dirty="0">
                <a:latin typeface="Calibri"/>
              </a:rPr>
              <a:t>₂</a:t>
            </a:r>
            <a:br>
              <a:rPr lang="en-US" sz="2800" dirty="0">
                <a:latin typeface="Calibri"/>
              </a:rPr>
            </a:br>
            <a:r>
              <a:rPr lang="en-US" sz="2800" dirty="0">
                <a:latin typeface="Calibri"/>
              </a:rPr>
              <a:t>	- </a:t>
            </a:r>
            <a:r>
              <a:rPr lang="en-US" sz="2800" i="1" dirty="0">
                <a:latin typeface="Calibri"/>
              </a:rPr>
              <a:t>Clostridium</a:t>
            </a:r>
            <a:r>
              <a:rPr lang="en-US" sz="2800" dirty="0">
                <a:latin typeface="Calibri"/>
              </a:rPr>
              <a:t> spp are often strict anaerobes</a:t>
            </a:r>
            <a:br>
              <a:rPr lang="en-US" sz="2800" dirty="0">
                <a:latin typeface="Calibri"/>
              </a:rPr>
            </a:br>
            <a:r>
              <a:rPr lang="en-US" sz="2800" dirty="0">
                <a:latin typeface="Calibri"/>
              </a:rPr>
              <a:t>	- they can be found in areas such as the oral 		cavity (deep under the gum line), in bite 		wounds, canned foods, oil fields, mud and 		peat bogs</a:t>
            </a:r>
            <a:br>
              <a:rPr lang="en-US" sz="2800" dirty="0">
                <a:latin typeface="Calibri"/>
              </a:rPr>
            </a:br>
            <a:br>
              <a:rPr lang="en-US" sz="2800" dirty="0">
                <a:latin typeface="Calibri"/>
              </a:rPr>
            </a:b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Anaerobic environments suitable for strict anaerobes.</a:t>
            </a:r>
          </a:p>
        </p:txBody>
      </p:sp>
      <p:sp>
        <p:nvSpPr>
          <p:cNvPr id="6" name="Text Placeholder 5"/>
          <p:cNvSpPr>
            <a:spLocks noGrp="1"/>
          </p:cNvSpPr>
          <p:nvPr>
            <p:ph type="body" idx="1"/>
          </p:nvPr>
        </p:nvSpPr>
        <p:spPr/>
        <p:txBody>
          <a:bodyPr>
            <a:normAutofit fontScale="92500"/>
          </a:bodyPr>
          <a:lstStyle/>
          <a:p>
            <a:r>
              <a:rPr lang="en-US" dirty="0"/>
              <a:t>Home “canning” uses mason jars</a:t>
            </a:r>
          </a:p>
        </p:txBody>
      </p:sp>
      <p:pic>
        <p:nvPicPr>
          <p:cNvPr id="10" name="Content Placeholder 9" descr="product_mason_jar.jpg"/>
          <p:cNvPicPr>
            <a:picLocks noGrp="1" noChangeAspect="1"/>
          </p:cNvPicPr>
          <p:nvPr>
            <p:ph sz="half" idx="2"/>
          </p:nvPr>
        </p:nvPicPr>
        <p:blipFill>
          <a:blip r:embed="rId2" cstate="print"/>
          <a:stretch>
            <a:fillRect/>
          </a:stretch>
        </p:blipFill>
        <p:spPr>
          <a:xfrm>
            <a:off x="990600" y="2514600"/>
            <a:ext cx="2895600" cy="2895600"/>
          </a:xfrm>
        </p:spPr>
      </p:pic>
      <p:sp>
        <p:nvSpPr>
          <p:cNvPr id="8" name="Text Placeholder 7"/>
          <p:cNvSpPr>
            <a:spLocks noGrp="1"/>
          </p:cNvSpPr>
          <p:nvPr>
            <p:ph type="body" sz="quarter" idx="3"/>
          </p:nvPr>
        </p:nvSpPr>
        <p:spPr/>
        <p:txBody>
          <a:bodyPr>
            <a:normAutofit fontScale="92500" lnSpcReduction="20000"/>
          </a:bodyPr>
          <a:lstStyle/>
          <a:p>
            <a:r>
              <a:rPr lang="en-US" dirty="0"/>
              <a:t>Gas gangrene in a shoulder wound</a:t>
            </a:r>
          </a:p>
        </p:txBody>
      </p:sp>
      <p:pic>
        <p:nvPicPr>
          <p:cNvPr id="11" name="Content Placeholder 10" descr="Gas_gangrene_shoulder.jpg"/>
          <p:cNvPicPr>
            <a:picLocks noGrp="1" noChangeAspect="1"/>
          </p:cNvPicPr>
          <p:nvPr>
            <p:ph sz="quarter" idx="4"/>
          </p:nvPr>
        </p:nvPicPr>
        <p:blipFill>
          <a:blip r:embed="rId3" cstate="print"/>
          <a:stretch>
            <a:fillRect/>
          </a:stretch>
        </p:blipFill>
        <p:spPr>
          <a:xfrm>
            <a:off x="4724400" y="2590800"/>
            <a:ext cx="3200399" cy="28956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sz="3600" dirty="0">
                <a:solidFill>
                  <a:srgbClr val="00B050"/>
                </a:solidFill>
              </a:rPr>
              <a:t>MICROBIAL NUTRITION AND</a:t>
            </a:r>
            <a:br>
              <a:rPr lang="en-US" sz="3600" dirty="0">
                <a:solidFill>
                  <a:srgbClr val="00B050"/>
                </a:solidFill>
              </a:rPr>
            </a:br>
            <a:r>
              <a:rPr lang="en-US" sz="3600" dirty="0">
                <a:solidFill>
                  <a:srgbClr val="00B050"/>
                </a:solidFill>
              </a:rPr>
              <a:t>ENERGY SOURCES</a:t>
            </a:r>
            <a:br>
              <a:rPr lang="en-US" sz="3600" dirty="0">
                <a:solidFill>
                  <a:srgbClr val="00B050"/>
                </a:solidFill>
              </a:rPr>
            </a:br>
            <a:endParaRPr lang="en-US" sz="3600" dirty="0">
              <a:solidFill>
                <a:srgbClr val="00B05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a:t>How do bacteria obtain </a:t>
            </a:r>
            <a:r>
              <a:rPr lang="en-US" sz="2800" dirty="0">
                <a:solidFill>
                  <a:srgbClr val="FF0000"/>
                </a:solidFill>
              </a:rPr>
              <a:t>nutrients </a:t>
            </a:r>
            <a:r>
              <a:rPr lang="en-US" sz="2800" dirty="0"/>
              <a:t>(substances obtained 	from the environment used for metabolism?</a:t>
            </a:r>
            <a:br>
              <a:rPr lang="en-US" sz="2800" dirty="0"/>
            </a:br>
            <a:br>
              <a:rPr lang="en-US" sz="2800" dirty="0"/>
            </a:br>
            <a:r>
              <a:rPr lang="en-US" sz="2800" dirty="0"/>
              <a:t>	- most are absorptive </a:t>
            </a:r>
            <a:r>
              <a:rPr lang="en-US" sz="2800" dirty="0" err="1"/>
              <a:t>heterotrophs</a:t>
            </a:r>
            <a:r>
              <a:rPr lang="en-US" sz="2800" dirty="0"/>
              <a:t> (they secrete 		their enzymes outside the cell to digest 		macromolecules into organic building 			blocks and then absorb the organic 			building block materials to use for their 		own metabolism)</a:t>
            </a:r>
            <a:br>
              <a:rPr lang="en-US" sz="2800" dirty="0"/>
            </a:br>
            <a:r>
              <a:rPr lang="en-US" sz="2800" dirty="0"/>
              <a:t>		</a:t>
            </a:r>
            <a:r>
              <a:rPr lang="en-US" sz="2000" dirty="0"/>
              <a:t>- in lab, we tested this concept on starch agar, milk agar and 			tributyrin agar plates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800" dirty="0"/>
              <a:t>A. MACRONUTRIENTS</a:t>
            </a:r>
            <a:br>
              <a:rPr lang="en-US" sz="2800" dirty="0"/>
            </a:br>
            <a:r>
              <a:rPr lang="en-US" sz="2800" dirty="0"/>
              <a:t>	- these are nutrients needed in very large 			amounts</a:t>
            </a:r>
            <a:br>
              <a:rPr lang="en-US" sz="2800" dirty="0"/>
            </a:br>
            <a:r>
              <a:rPr lang="en-US" sz="2800" dirty="0"/>
              <a:t>	- approximately 96% of the cell is made of the 		elements C, H, O, N, P and S</a:t>
            </a:r>
            <a:br>
              <a:rPr lang="en-US" sz="2800" dirty="0"/>
            </a:br>
            <a:br>
              <a:rPr lang="en-US" sz="2800" dirty="0"/>
            </a:b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sz="2800" dirty="0">
                <a:solidFill>
                  <a:srgbClr val="C00000"/>
                </a:solidFill>
              </a:rPr>
              <a:t>EFFECTS OF ENVIRONMENTAL CONDITIONS ON BACTERIAL GROWTH</a:t>
            </a:r>
            <a:br>
              <a:rPr lang="en-US" sz="2800" dirty="0"/>
            </a:br>
            <a:br>
              <a:rPr lang="en-US" sz="2800" dirty="0"/>
            </a:b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fontScale="90000"/>
          </a:bodyPr>
          <a:lstStyle/>
          <a:p>
            <a:pPr algn="l"/>
            <a:r>
              <a:rPr lang="en-US" sz="2800" dirty="0"/>
              <a:t>1. CARBON</a:t>
            </a:r>
            <a:br>
              <a:rPr lang="en-US" sz="2800" dirty="0"/>
            </a:br>
            <a:r>
              <a:rPr lang="en-US" sz="2800" dirty="0"/>
              <a:t>	</a:t>
            </a:r>
            <a:r>
              <a:rPr lang="en-US" sz="2700" dirty="0"/>
              <a:t>- carbon is needed to make all organic molecules</a:t>
            </a:r>
            <a:br>
              <a:rPr lang="en-US" sz="2700" dirty="0"/>
            </a:br>
            <a:r>
              <a:rPr lang="en-US" sz="2700" dirty="0"/>
              <a:t>		(ATP, Nucleic Acids, Protein, Carbohydrates, 				Lipids)</a:t>
            </a:r>
            <a:br>
              <a:rPr lang="en-US" sz="2700" dirty="0"/>
            </a:br>
            <a:r>
              <a:rPr lang="en-US" sz="2700" dirty="0"/>
              <a:t>	- </a:t>
            </a:r>
            <a:r>
              <a:rPr lang="en-US" sz="2700" dirty="0">
                <a:solidFill>
                  <a:srgbClr val="0070C0"/>
                </a:solidFill>
              </a:rPr>
              <a:t>HETEROTROPHS</a:t>
            </a:r>
            <a:r>
              <a:rPr lang="en-US" sz="2700" dirty="0"/>
              <a:t> get their carbon from other organisms</a:t>
            </a:r>
            <a:br>
              <a:rPr lang="en-US" sz="2700" dirty="0"/>
            </a:br>
            <a:r>
              <a:rPr lang="en-US" sz="2700" dirty="0"/>
              <a:t>		- </a:t>
            </a:r>
            <a:r>
              <a:rPr lang="en-US" sz="2700" dirty="0" err="1">
                <a:solidFill>
                  <a:srgbClr val="FF0000"/>
                </a:solidFill>
              </a:rPr>
              <a:t>chemoheterotrophs</a:t>
            </a:r>
            <a:r>
              <a:rPr lang="en-US" sz="2700" dirty="0"/>
              <a:t> also get their energy from 			other organisms</a:t>
            </a:r>
            <a:br>
              <a:rPr lang="en-US" sz="2700" dirty="0"/>
            </a:br>
            <a:r>
              <a:rPr lang="en-US" sz="2700" dirty="0"/>
              <a:t>		- </a:t>
            </a:r>
            <a:r>
              <a:rPr lang="en-US" sz="2700" dirty="0" err="1">
                <a:solidFill>
                  <a:srgbClr val="FF0000"/>
                </a:solidFill>
              </a:rPr>
              <a:t>photoheterotrophs</a:t>
            </a:r>
            <a:r>
              <a:rPr lang="en-US" sz="2700" dirty="0"/>
              <a:t> use light as their energy 			source</a:t>
            </a:r>
            <a:br>
              <a:rPr lang="en-US" sz="2700" dirty="0"/>
            </a:br>
            <a:r>
              <a:rPr lang="en-US" sz="2700" dirty="0"/>
              <a:t>	- </a:t>
            </a:r>
            <a:r>
              <a:rPr lang="en-US" sz="2700" dirty="0">
                <a:solidFill>
                  <a:srgbClr val="00B050"/>
                </a:solidFill>
              </a:rPr>
              <a:t>AUTOTROPHS</a:t>
            </a:r>
            <a:r>
              <a:rPr lang="en-US" sz="2700" dirty="0"/>
              <a:t> get their carbon from CO</a:t>
            </a:r>
            <a:r>
              <a:rPr lang="en-US" sz="2700" dirty="0">
                <a:latin typeface="Calibri"/>
              </a:rPr>
              <a:t>₂</a:t>
            </a:r>
            <a:br>
              <a:rPr lang="en-US" sz="2700" dirty="0">
                <a:latin typeface="Calibri"/>
              </a:rPr>
            </a:br>
            <a:r>
              <a:rPr lang="en-US" sz="2700" dirty="0">
                <a:latin typeface="Calibri"/>
              </a:rPr>
              <a:t>		- </a:t>
            </a:r>
            <a:r>
              <a:rPr lang="en-US" sz="2700" dirty="0" err="1">
                <a:solidFill>
                  <a:srgbClr val="FF0000"/>
                </a:solidFill>
                <a:latin typeface="Calibri"/>
              </a:rPr>
              <a:t>chemoautotrophs</a:t>
            </a:r>
            <a:r>
              <a:rPr lang="en-US" sz="2700" dirty="0">
                <a:latin typeface="Calibri"/>
              </a:rPr>
              <a:t> get their energy from 				inorganic compounds; they are called 			“lithotrophs” when they use minerals as 			their energy source</a:t>
            </a:r>
            <a:br>
              <a:rPr lang="en-US" sz="2700" dirty="0">
                <a:latin typeface="Calibri"/>
              </a:rPr>
            </a:br>
            <a:r>
              <a:rPr lang="en-US" sz="2700" dirty="0">
                <a:latin typeface="Calibri"/>
              </a:rPr>
              <a:t>		- </a:t>
            </a:r>
            <a:r>
              <a:rPr lang="en-US" sz="2700" dirty="0" err="1">
                <a:solidFill>
                  <a:srgbClr val="FF0000"/>
                </a:solidFill>
                <a:latin typeface="Calibri"/>
              </a:rPr>
              <a:t>photoautotrophs</a:t>
            </a:r>
            <a:r>
              <a:rPr lang="en-US" sz="2700" dirty="0">
                <a:latin typeface="Calibri"/>
              </a:rPr>
              <a:t> get their energy from light</a:t>
            </a:r>
            <a:endParaRPr lang="en-US" sz="27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a:t>2. HYDROGEN</a:t>
            </a:r>
            <a:br>
              <a:rPr lang="en-US" sz="2800" dirty="0"/>
            </a:br>
            <a:r>
              <a:rPr lang="en-US" sz="2800" dirty="0"/>
              <a:t>	- hydrogen is found in water and all organic 			molecules</a:t>
            </a:r>
            <a:br>
              <a:rPr lang="en-US" sz="2800" dirty="0"/>
            </a:br>
            <a:r>
              <a:rPr lang="en-US" sz="2800" dirty="0"/>
              <a:t>	- hydrogen ions are needed to maintain pH levels</a:t>
            </a:r>
            <a:br>
              <a:rPr lang="en-US" sz="2800" dirty="0"/>
            </a:br>
            <a:r>
              <a:rPr lang="en-US" sz="2800" dirty="0"/>
              <a:t>	- hydrogen is needed to for hydrogen bonds</a:t>
            </a:r>
            <a:br>
              <a:rPr lang="en-US" sz="2800" dirty="0"/>
            </a:br>
            <a:r>
              <a:rPr lang="en-US" sz="2800" dirty="0"/>
              <a:t>	- hydrogen ions when they form a gradient on 		opposite sides of a phospholipid bilayer 		membrane can be used to make ATP</a:t>
            </a:r>
            <a:br>
              <a:rPr lang="en-US" sz="2800" dirty="0"/>
            </a:b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a:t>3. NITROGEN</a:t>
            </a:r>
            <a:br>
              <a:rPr lang="en-US" sz="2800" dirty="0"/>
            </a:br>
            <a:r>
              <a:rPr lang="en-US" sz="2800" dirty="0"/>
              <a:t>	- even though 78% of our atmosphere is nitrogen 		gas (N</a:t>
            </a:r>
            <a:r>
              <a:rPr lang="en-US" sz="2800" dirty="0">
                <a:latin typeface="Calibri"/>
              </a:rPr>
              <a:t>₂), plants and animals are unable to 		use this source of nitrogen directly; on the 		other hand, bacteria are able to use the 		atmospheric N₂ and can “fix” the nitrogen 		in a process called </a:t>
            </a:r>
            <a:r>
              <a:rPr lang="en-US" sz="2800" dirty="0">
                <a:solidFill>
                  <a:srgbClr val="FF0000"/>
                </a:solidFill>
                <a:latin typeface="Calibri"/>
              </a:rPr>
              <a:t>nitrogen fixation </a:t>
            </a:r>
            <a:r>
              <a:rPr lang="en-US" sz="2800" dirty="0">
                <a:latin typeface="Calibri"/>
              </a:rPr>
              <a:t>(the N₂ 		is converted to a form of nitrogen the 		plant can use as fertilizer)</a:t>
            </a:r>
            <a:br>
              <a:rPr lang="en-US" sz="2800" dirty="0">
                <a:latin typeface="Calibri"/>
              </a:rPr>
            </a:br>
            <a:r>
              <a:rPr lang="en-US" sz="2800" dirty="0">
                <a:latin typeface="Calibri"/>
              </a:rPr>
              <a:t>	- nitrogen is needed to make ATP, proteins, DNA, </a:t>
            </a:r>
            <a:br>
              <a:rPr lang="en-US" sz="2800" dirty="0">
                <a:latin typeface="Calibri"/>
              </a:rPr>
            </a:br>
            <a:r>
              <a:rPr lang="en-US" sz="2800" dirty="0">
                <a:latin typeface="Calibri"/>
              </a:rPr>
              <a:t>		RNA, and peptidoglycan</a:t>
            </a:r>
            <a:br>
              <a:rPr lang="en-US" sz="2800" dirty="0">
                <a:latin typeface="Calibri"/>
              </a:rPr>
            </a:b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fontScale="90000"/>
          </a:bodyPr>
          <a:lstStyle/>
          <a:p>
            <a:r>
              <a:rPr lang="en-US" sz="2000" dirty="0"/>
              <a:t>The Nitrogen Cycle</a:t>
            </a:r>
            <a:br>
              <a:rPr lang="en-US" sz="2000" dirty="0"/>
            </a:br>
            <a:r>
              <a:rPr lang="en-US" sz="2000" dirty="0">
                <a:solidFill>
                  <a:srgbClr val="C00000"/>
                </a:solidFill>
              </a:rPr>
              <a:t>Nitrogen fixation</a:t>
            </a:r>
            <a:r>
              <a:rPr lang="en-US" sz="2000" dirty="0"/>
              <a:t>, performed by bacteria, transforms atmospheric nitrogen gas into a form of nitrogen plants can use.</a:t>
            </a:r>
          </a:p>
        </p:txBody>
      </p:sp>
      <p:pic>
        <p:nvPicPr>
          <p:cNvPr id="5" name="Content Placeholder 4" descr="nitrogen%20fixation.jpg"/>
          <p:cNvPicPr>
            <a:picLocks noGrp="1" noChangeAspect="1"/>
          </p:cNvPicPr>
          <p:nvPr>
            <p:ph idx="1"/>
          </p:nvPr>
        </p:nvPicPr>
        <p:blipFill>
          <a:blip r:embed="rId2"/>
          <a:stretch>
            <a:fillRect/>
          </a:stretch>
        </p:blipFill>
        <p:spPr>
          <a:xfrm>
            <a:off x="762001" y="1295400"/>
            <a:ext cx="7543800" cy="48307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800" dirty="0"/>
              <a:t>4. OXYGEN</a:t>
            </a:r>
            <a:br>
              <a:rPr lang="en-US" sz="2800" dirty="0"/>
            </a:br>
            <a:r>
              <a:rPr lang="en-US" sz="2800" dirty="0"/>
              <a:t>	- oxygen is needed for cell respiration, to make</a:t>
            </a:r>
            <a:br>
              <a:rPr lang="en-US" sz="2800" dirty="0"/>
            </a:br>
            <a:r>
              <a:rPr lang="en-US" sz="2800" dirty="0"/>
              <a:t>		ATP; it is the final electron acceptor in the</a:t>
            </a:r>
            <a:br>
              <a:rPr lang="en-US" sz="2800" dirty="0"/>
            </a:br>
            <a:r>
              <a:rPr lang="en-US" sz="2800" dirty="0"/>
              <a:t>		electron transport chain</a:t>
            </a:r>
            <a:br>
              <a:rPr lang="en-US" sz="2800" dirty="0"/>
            </a:br>
            <a:r>
              <a:rPr lang="en-US" sz="2800" dirty="0"/>
              <a:t>	- oxygen is found in water, the universal solvent 		in the cytoplasm of cells</a:t>
            </a:r>
            <a:br>
              <a:rPr lang="en-US" sz="2800" dirty="0"/>
            </a:br>
            <a:br>
              <a:rPr lang="en-US" sz="2800" dirty="0"/>
            </a:b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a:t>5. PHOSPHORUS</a:t>
            </a:r>
            <a:br>
              <a:rPr lang="en-US" sz="2800" dirty="0"/>
            </a:br>
            <a:r>
              <a:rPr lang="en-US" sz="2800" dirty="0"/>
              <a:t>	- phosphorus is found in nucleic acids, ATP and</a:t>
            </a:r>
            <a:br>
              <a:rPr lang="en-US" sz="2800" dirty="0"/>
            </a:br>
            <a:r>
              <a:rPr lang="en-US" sz="2800" dirty="0"/>
              <a:t>		phospholipids</a:t>
            </a:r>
            <a:br>
              <a:rPr lang="en-US" sz="2800" dirty="0"/>
            </a:br>
            <a:r>
              <a:rPr lang="en-US" sz="2800" dirty="0"/>
              <a:t>	- it is one of the main ingredients plants use up in 		the soil and is found in fertilizers, along 		with nitrogen and potassium</a:t>
            </a:r>
            <a:br>
              <a:rPr lang="en-US" sz="2800" dirty="0"/>
            </a:br>
            <a:br>
              <a:rPr lang="en-US" sz="2800" dirty="0"/>
            </a:b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Fertilizer label</a:t>
            </a:r>
          </a:p>
        </p:txBody>
      </p:sp>
      <p:pic>
        <p:nvPicPr>
          <p:cNvPr id="5" name="Content Placeholder 4" descr="B1237-fertilizer-label.jpg"/>
          <p:cNvPicPr>
            <a:picLocks noGrp="1" noChangeAspect="1"/>
          </p:cNvPicPr>
          <p:nvPr>
            <p:ph idx="1"/>
          </p:nvPr>
        </p:nvPicPr>
        <p:blipFill>
          <a:blip r:embed="rId2" cstate="print"/>
          <a:stretch>
            <a:fillRect/>
          </a:stretch>
        </p:blipFill>
        <p:spPr>
          <a:xfrm>
            <a:off x="1828800" y="1143000"/>
            <a:ext cx="5410200" cy="54102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p>
            <a:pPr algn="l"/>
            <a:r>
              <a:rPr lang="en-US" sz="2800" dirty="0"/>
              <a:t>6. SULFUR</a:t>
            </a:r>
            <a:br>
              <a:rPr lang="en-US" sz="2800" dirty="0"/>
            </a:br>
            <a:r>
              <a:rPr lang="en-US" sz="2800" dirty="0"/>
              <a:t>	- is found in the amino acid cysteine and is 			important in tertiary protein structure </a:t>
            </a:r>
            <a:br>
              <a:rPr lang="en-US" sz="2800" dirty="0"/>
            </a:br>
            <a:r>
              <a:rPr lang="en-US" sz="2800" dirty="0"/>
              <a:t>		(disulfide bridges)</a:t>
            </a:r>
            <a:br>
              <a:rPr lang="en-US" sz="2800" dirty="0"/>
            </a:br>
            <a:br>
              <a:rPr lang="en-US" sz="2800" dirty="0"/>
            </a:br>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2800" dirty="0"/>
              <a:t>7. OTHER MACRONUTRIENTS include:</a:t>
            </a:r>
            <a:br>
              <a:rPr lang="en-US" sz="2800" dirty="0"/>
            </a:br>
            <a:r>
              <a:rPr lang="en-US" sz="2800" dirty="0"/>
              <a:t>	</a:t>
            </a:r>
            <a:br>
              <a:rPr lang="en-US" sz="2800" dirty="0"/>
            </a:br>
            <a:r>
              <a:rPr lang="en-US" sz="2800" dirty="0"/>
              <a:t>	K, Na, Ca, Mg, </a:t>
            </a:r>
            <a:r>
              <a:rPr lang="en-US" sz="2800" dirty="0" err="1"/>
              <a:t>Cl</a:t>
            </a:r>
            <a:r>
              <a:rPr lang="en-US" sz="2800" dirty="0"/>
              <a:t> and Fe are needed in large 			amounts but not in near as large amounts 		as the major 6 macronutrients</a:t>
            </a:r>
            <a:br>
              <a:rPr lang="en-US" sz="2800" dirty="0"/>
            </a:br>
            <a:br>
              <a:rPr lang="en-US" sz="2800" dirty="0"/>
            </a:br>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a:t>B. MICRONUTRIENTS</a:t>
            </a:r>
            <a:br>
              <a:rPr lang="en-US" sz="2800" dirty="0"/>
            </a:br>
            <a:br>
              <a:rPr lang="en-US" sz="2800" dirty="0"/>
            </a:br>
            <a:r>
              <a:rPr lang="en-US" sz="2800" dirty="0"/>
              <a:t>	- are also called trace elements and they are</a:t>
            </a:r>
            <a:br>
              <a:rPr lang="en-US" sz="2800" dirty="0"/>
            </a:br>
            <a:r>
              <a:rPr lang="en-US" sz="2800" dirty="0"/>
              <a:t>		needed in smaller quantities for enzyme 		and pigment structure and function</a:t>
            </a:r>
            <a:br>
              <a:rPr lang="en-US" sz="2800" dirty="0"/>
            </a:br>
            <a:br>
              <a:rPr lang="en-US" sz="2800" dirty="0"/>
            </a:br>
            <a:r>
              <a:rPr lang="en-US" sz="2800" dirty="0"/>
              <a:t>	- they include:</a:t>
            </a:r>
            <a:br>
              <a:rPr lang="en-US" sz="2800" dirty="0"/>
            </a:br>
            <a:r>
              <a:rPr lang="en-US" sz="2800" dirty="0"/>
              <a:t>		</a:t>
            </a:r>
            <a:r>
              <a:rPr lang="en-US" sz="2800" dirty="0" err="1"/>
              <a:t>Mn</a:t>
            </a:r>
            <a:r>
              <a:rPr lang="en-US" sz="2800" dirty="0"/>
              <a:t>, Zn, Mo, Cu, Co, Ni, W, Se</a:t>
            </a:r>
            <a:br>
              <a:rPr lang="en-US" sz="2800" dirty="0"/>
            </a:br>
            <a:br>
              <a:rPr lang="en-US" sz="2800" dirty="0"/>
            </a:b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sz="2800" dirty="0"/>
              <a:t>The ability to survive in environmental conditions and reproduce is called </a:t>
            </a:r>
            <a:r>
              <a:rPr lang="en-US" sz="2800" dirty="0">
                <a:solidFill>
                  <a:srgbClr val="FF0000"/>
                </a:solidFill>
              </a:rPr>
              <a:t>VIABILITY</a:t>
            </a:r>
            <a:r>
              <a:rPr lang="en-US" sz="2800" dirty="0"/>
              <a:t>.</a:t>
            </a:r>
            <a:br>
              <a:rPr lang="en-US" sz="2800" dirty="0"/>
            </a:br>
            <a:br>
              <a:rPr lang="en-US" sz="2800" dirty="0"/>
            </a:br>
            <a:r>
              <a:rPr lang="en-US" sz="2800" dirty="0">
                <a:solidFill>
                  <a:srgbClr val="0070C0"/>
                </a:solidFill>
              </a:rPr>
              <a:t>(Viable bacteria are alive)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VITAMIN/MINERAL SUPPLEMENT LABEL</a:t>
            </a:r>
          </a:p>
        </p:txBody>
      </p:sp>
      <p:pic>
        <p:nvPicPr>
          <p:cNvPr id="5" name="Content Placeholder 4" descr="vitamin label.gif"/>
          <p:cNvPicPr>
            <a:picLocks noGrp="1" noChangeAspect="1"/>
          </p:cNvPicPr>
          <p:nvPr>
            <p:ph idx="1"/>
          </p:nvPr>
        </p:nvPicPr>
        <p:blipFill>
          <a:blip r:embed="rId2" cstate="print"/>
          <a:stretch>
            <a:fillRect/>
          </a:stretch>
        </p:blipFill>
        <p:spPr>
          <a:xfrm>
            <a:off x="1752600" y="1143000"/>
            <a:ext cx="5562599" cy="5181599"/>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sz="3600" dirty="0">
                <a:solidFill>
                  <a:srgbClr val="7030A0"/>
                </a:solidFill>
              </a:rPr>
              <a:t>CULTURE MEDIA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800" dirty="0"/>
              <a:t>Media are substances on or in which we grow bacteria and it can be either:</a:t>
            </a:r>
            <a:br>
              <a:rPr lang="en-US" sz="2800" dirty="0"/>
            </a:br>
            <a:br>
              <a:rPr lang="en-US" sz="2800" dirty="0"/>
            </a:br>
            <a:r>
              <a:rPr lang="en-US" sz="2800" dirty="0"/>
              <a:t>	SYNTHETIC (chemically defined) – where we 		know precisely the identity and amount of 		every component in the media</a:t>
            </a:r>
            <a:br>
              <a:rPr lang="en-US" sz="2800" dirty="0"/>
            </a:br>
            <a:br>
              <a:rPr lang="en-US" sz="2800" dirty="0"/>
            </a:br>
            <a:r>
              <a:rPr lang="en-US" sz="2800" dirty="0"/>
              <a:t>	COMPLEX(chemically undefined, nonsynthetic) – 		not all components in the media are 			known</a:t>
            </a:r>
            <a:br>
              <a:rPr lang="en-US" sz="2800" dirty="0"/>
            </a:br>
            <a:r>
              <a:rPr lang="en-US" sz="2800" dirty="0"/>
              <a:t>		</a:t>
            </a:r>
            <a:r>
              <a:rPr lang="en-US" sz="2400" dirty="0"/>
              <a:t>- for example: blood agar, TSA, milk agar, yeast 			extract broth</a:t>
            </a:r>
            <a:br>
              <a:rPr lang="en-US" sz="2800" dirty="0"/>
            </a:b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800" dirty="0"/>
              <a:t>Media can  be either a solid or a liquid broth</a:t>
            </a:r>
            <a:br>
              <a:rPr lang="en-US" sz="2800" dirty="0"/>
            </a:br>
            <a:br>
              <a:rPr lang="en-US" sz="2800" dirty="0"/>
            </a:br>
            <a:r>
              <a:rPr lang="en-US" sz="2800" dirty="0"/>
              <a:t>Agar is the inert gel, made from a red algae, that 	doesn’t melt in the incubator temperatures and 	isn’t used by bacteria as a nutrient source.</a:t>
            </a:r>
            <a:br>
              <a:rPr lang="en-US" sz="2800" dirty="0"/>
            </a:br>
            <a:r>
              <a:rPr lang="en-US" sz="2800" dirty="0"/>
              <a:t>	</a:t>
            </a:r>
            <a:r>
              <a:rPr lang="en-US" sz="2400" dirty="0"/>
              <a:t>(this is why gelatin isn’t used to solidify most 			bacteriologic media; gelatin melts at 25°C 			and is used by some microbes as a nutrient 			source, when it is digested it liquefies)</a:t>
            </a:r>
            <a:br>
              <a:rPr lang="en-US" sz="2400" dirty="0"/>
            </a:br>
            <a:br>
              <a:rPr lang="en-US" sz="2400" dirty="0"/>
            </a:b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p:txBody>
          <a:bodyPr>
            <a:normAutofit fontScale="92500" lnSpcReduction="20000"/>
          </a:bodyPr>
          <a:lstStyle/>
          <a:p>
            <a:r>
              <a:rPr lang="en-US" dirty="0"/>
              <a:t>Agar is used to solidify most media in microbiology.</a:t>
            </a:r>
          </a:p>
        </p:txBody>
      </p:sp>
      <p:pic>
        <p:nvPicPr>
          <p:cNvPr id="5" name="Content Placeholder 4" descr="solid media.bmp"/>
          <p:cNvPicPr>
            <a:picLocks noGrp="1" noChangeAspect="1"/>
          </p:cNvPicPr>
          <p:nvPr>
            <p:ph sz="half" idx="2"/>
          </p:nvPr>
        </p:nvPicPr>
        <p:blipFill>
          <a:blip r:embed="rId2" cstate="print"/>
          <a:stretch>
            <a:fillRect/>
          </a:stretch>
        </p:blipFill>
        <p:spPr>
          <a:xfrm>
            <a:off x="457200" y="2362200"/>
            <a:ext cx="3733800" cy="3505200"/>
          </a:xfrm>
        </p:spPr>
      </p:pic>
      <p:sp>
        <p:nvSpPr>
          <p:cNvPr id="8" name="Text Placeholder 7"/>
          <p:cNvSpPr>
            <a:spLocks noGrp="1"/>
          </p:cNvSpPr>
          <p:nvPr>
            <p:ph type="body" sz="quarter" idx="3"/>
          </p:nvPr>
        </p:nvSpPr>
        <p:spPr/>
        <p:txBody>
          <a:bodyPr>
            <a:normAutofit fontScale="92500" lnSpcReduction="20000"/>
          </a:bodyPr>
          <a:lstStyle/>
          <a:p>
            <a:r>
              <a:rPr lang="en-US" dirty="0"/>
              <a:t>Broth can also used to grow bacteria.</a:t>
            </a:r>
          </a:p>
        </p:txBody>
      </p:sp>
      <p:pic>
        <p:nvPicPr>
          <p:cNvPr id="10" name="Content Placeholder 9" descr="LB%20Broth.jpg"/>
          <p:cNvPicPr>
            <a:picLocks noGrp="1" noChangeAspect="1"/>
          </p:cNvPicPr>
          <p:nvPr>
            <p:ph sz="quarter" idx="4"/>
          </p:nvPr>
        </p:nvPicPr>
        <p:blipFill>
          <a:blip r:embed="rId3" cstate="print"/>
          <a:stretch>
            <a:fillRect/>
          </a:stretch>
        </p:blipFill>
        <p:spPr>
          <a:xfrm>
            <a:off x="4899025" y="2721769"/>
            <a:ext cx="3533775" cy="28575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668962"/>
          </a:xfrm>
        </p:spPr>
        <p:txBody>
          <a:bodyPr>
            <a:normAutofit/>
          </a:bodyPr>
          <a:lstStyle/>
          <a:p>
            <a:pPr algn="l"/>
            <a:r>
              <a:rPr lang="en-US" sz="2800" dirty="0"/>
              <a:t>There are four basic types of bacterial growth media:</a:t>
            </a:r>
            <a:br>
              <a:rPr lang="en-US" sz="2800" dirty="0"/>
            </a:br>
            <a:br>
              <a:rPr lang="en-US" sz="2800" dirty="0"/>
            </a:br>
            <a:r>
              <a:rPr lang="en-US" sz="2800" dirty="0"/>
              <a:t>	1. GENERAL PURPOSE MEDIA</a:t>
            </a:r>
            <a:br>
              <a:rPr lang="en-US" sz="2800" dirty="0"/>
            </a:br>
            <a:r>
              <a:rPr lang="en-US" sz="2800" dirty="0"/>
              <a:t>		- this is media used to grow as many types 			of bacteria as is possible; most 				bacteria can grow on it</a:t>
            </a:r>
            <a:br>
              <a:rPr lang="en-US" sz="2800" dirty="0"/>
            </a:br>
            <a:r>
              <a:rPr lang="en-US" sz="2800" dirty="0"/>
              <a:t>		- Nutrient broth (NB), nutrient agar (NA)</a:t>
            </a:r>
            <a:br>
              <a:rPr lang="en-US" sz="2800" dirty="0"/>
            </a:br>
            <a:r>
              <a:rPr lang="en-US" sz="2800" dirty="0"/>
              <a:t>		- Trypticase Soy broth (TSB), trypticase soy 			agar (TSA)</a:t>
            </a:r>
            <a:br>
              <a:rPr lang="en-US" sz="2800" dirty="0"/>
            </a:b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Trypticase Soy agar is a commonly used general purpose medium.</a:t>
            </a:r>
          </a:p>
        </p:txBody>
      </p:sp>
      <p:pic>
        <p:nvPicPr>
          <p:cNvPr id="5" name="Content Placeholder 4" descr="TSA.jpg"/>
          <p:cNvPicPr>
            <a:picLocks noGrp="1" noChangeAspect="1"/>
          </p:cNvPicPr>
          <p:nvPr>
            <p:ph idx="1"/>
          </p:nvPr>
        </p:nvPicPr>
        <p:blipFill>
          <a:blip r:embed="rId2" cstate="print"/>
          <a:stretch>
            <a:fillRect/>
          </a:stretch>
        </p:blipFill>
        <p:spPr>
          <a:xfrm>
            <a:off x="2667000" y="1752600"/>
            <a:ext cx="3886199" cy="3809999"/>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592762"/>
          </a:xfrm>
        </p:spPr>
        <p:txBody>
          <a:bodyPr>
            <a:normAutofit/>
          </a:bodyPr>
          <a:lstStyle/>
          <a:p>
            <a:pPr algn="l"/>
            <a:r>
              <a:rPr lang="en-US" sz="2800" dirty="0"/>
              <a:t>2. ENRICHED MEDIA</a:t>
            </a:r>
            <a:br>
              <a:rPr lang="en-US" sz="2800" dirty="0"/>
            </a:br>
            <a:r>
              <a:rPr lang="en-US" sz="2800" dirty="0"/>
              <a:t>	- this is general purpose media with added 			growth factors (compounds such as 			vitamins and amino acids which some 		bacteria are unable to make on their own)</a:t>
            </a:r>
            <a:br>
              <a:rPr lang="en-US" sz="2800" dirty="0"/>
            </a:br>
            <a:r>
              <a:rPr lang="en-US" sz="2800" dirty="0"/>
              <a:t>	- organisms that require growth factors are 			termed </a:t>
            </a:r>
            <a:r>
              <a:rPr lang="en-US" sz="2800" dirty="0">
                <a:solidFill>
                  <a:srgbClr val="FF0000"/>
                </a:solidFill>
              </a:rPr>
              <a:t>“fastidious”</a:t>
            </a:r>
            <a:br>
              <a:rPr lang="en-US" sz="2800" dirty="0"/>
            </a:br>
            <a:r>
              <a:rPr lang="en-US" sz="2800" dirty="0"/>
              <a:t>	- Chocolate agar</a:t>
            </a:r>
            <a:br>
              <a:rPr lang="en-US" sz="2800" dirty="0"/>
            </a:br>
            <a:r>
              <a:rPr lang="en-US" sz="2800" dirty="0"/>
              <a:t>	- Sheep Blood agar (BA)</a:t>
            </a:r>
            <a:br>
              <a:rPr lang="en-US" sz="2800" dirty="0"/>
            </a:br>
            <a:br>
              <a:rPr lang="en-US" sz="2800" dirty="0"/>
            </a:br>
            <a:endParaRPr 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From where do we get chocolate agar? </a:t>
            </a:r>
            <a:r>
              <a:rPr lang="en-US" sz="2800" dirty="0">
                <a:sym typeface="Wingdings" pitchFamily="2" charset="2"/>
              </a:rPr>
              <a:t></a:t>
            </a:r>
            <a:endParaRPr lang="en-US" sz="2800" dirty="0"/>
          </a:p>
        </p:txBody>
      </p:sp>
      <p:sp>
        <p:nvSpPr>
          <p:cNvPr id="4" name="Text Placeholder 3"/>
          <p:cNvSpPr>
            <a:spLocks noGrp="1"/>
          </p:cNvSpPr>
          <p:nvPr>
            <p:ph type="body" idx="1"/>
          </p:nvPr>
        </p:nvSpPr>
        <p:spPr/>
        <p:txBody>
          <a:bodyPr/>
          <a:lstStyle/>
          <a:p>
            <a:r>
              <a:rPr lang="en-US" dirty="0"/>
              <a:t>Chocolate agar cube</a:t>
            </a:r>
          </a:p>
        </p:txBody>
      </p:sp>
      <p:pic>
        <p:nvPicPr>
          <p:cNvPr id="8" name="Content Placeholder 7" descr="chocolate agar cube.jpg"/>
          <p:cNvPicPr>
            <a:picLocks noGrp="1" noChangeAspect="1"/>
          </p:cNvPicPr>
          <p:nvPr>
            <p:ph sz="half" idx="2"/>
          </p:nvPr>
        </p:nvPicPr>
        <p:blipFill>
          <a:blip r:embed="rId2" cstate="print"/>
          <a:stretch>
            <a:fillRect/>
          </a:stretch>
        </p:blipFill>
        <p:spPr>
          <a:xfrm>
            <a:off x="457200" y="2362200"/>
            <a:ext cx="4040188" cy="3303389"/>
          </a:xfrm>
        </p:spPr>
      </p:pic>
      <p:sp>
        <p:nvSpPr>
          <p:cNvPr id="6" name="Text Placeholder 5"/>
          <p:cNvSpPr>
            <a:spLocks noGrp="1"/>
          </p:cNvSpPr>
          <p:nvPr>
            <p:ph type="body" sz="quarter" idx="3"/>
          </p:nvPr>
        </p:nvSpPr>
        <p:spPr/>
        <p:txBody>
          <a:bodyPr>
            <a:normAutofit fontScale="92500" lnSpcReduction="20000"/>
          </a:bodyPr>
          <a:lstStyle/>
          <a:p>
            <a:r>
              <a:rPr lang="en-US" dirty="0"/>
              <a:t>Chocolate agar is used to grow </a:t>
            </a:r>
            <a:r>
              <a:rPr lang="en-US" i="1" dirty="0" err="1"/>
              <a:t>Neisseria</a:t>
            </a:r>
            <a:r>
              <a:rPr lang="en-US" i="1" dirty="0"/>
              <a:t> </a:t>
            </a:r>
            <a:r>
              <a:rPr lang="en-US" i="1" dirty="0" err="1"/>
              <a:t>gonorrhoeae</a:t>
            </a:r>
            <a:endParaRPr lang="en-US" i="1" dirty="0"/>
          </a:p>
        </p:txBody>
      </p:sp>
      <p:pic>
        <p:nvPicPr>
          <p:cNvPr id="9" name="Content Placeholder 8" descr="chocolate_n_gonorrhoeae.jpg"/>
          <p:cNvPicPr>
            <a:picLocks noGrp="1" noChangeAspect="1"/>
          </p:cNvPicPr>
          <p:nvPr>
            <p:ph sz="quarter" idx="4"/>
          </p:nvPr>
        </p:nvPicPr>
        <p:blipFill>
          <a:blip r:embed="rId3" cstate="print"/>
          <a:stretch>
            <a:fillRect/>
          </a:stretch>
        </p:blipFill>
        <p:spPr>
          <a:xfrm>
            <a:off x="4645025" y="2209801"/>
            <a:ext cx="4041775" cy="3683734"/>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2800" dirty="0"/>
              <a:t>Sheep blood agar is differential, here showing alpha hemolysis (12  and 3 o’clock positions) and beta hemolysis (9 o’clock position).</a:t>
            </a:r>
          </a:p>
        </p:txBody>
      </p:sp>
      <p:pic>
        <p:nvPicPr>
          <p:cNvPr id="9" name="Content Placeholder 8" descr="blood agar.jpg"/>
          <p:cNvPicPr>
            <a:picLocks noGrp="1" noChangeAspect="1"/>
          </p:cNvPicPr>
          <p:nvPr>
            <p:ph idx="1"/>
          </p:nvPr>
        </p:nvPicPr>
        <p:blipFill>
          <a:blip r:embed="rId2"/>
          <a:stretch>
            <a:fillRect/>
          </a:stretch>
        </p:blipFill>
        <p:spPr>
          <a:xfrm>
            <a:off x="1447800" y="1676400"/>
            <a:ext cx="6248400" cy="4343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800" dirty="0"/>
              <a:t>1. TEMPERATURE</a:t>
            </a:r>
            <a:br>
              <a:rPr lang="en-US" sz="2800" dirty="0"/>
            </a:br>
            <a:br>
              <a:rPr lang="en-US" sz="2800" dirty="0"/>
            </a:br>
            <a:r>
              <a:rPr lang="en-US" sz="2800" dirty="0"/>
              <a:t>	</a:t>
            </a:r>
            <a:r>
              <a:rPr lang="en-US" sz="2400" dirty="0"/>
              <a:t>- there are NO organisms that grow at all temperatures</a:t>
            </a:r>
            <a:br>
              <a:rPr lang="en-US" sz="2400" dirty="0"/>
            </a:br>
            <a:br>
              <a:rPr lang="en-US" sz="2400" dirty="0"/>
            </a:br>
            <a:r>
              <a:rPr lang="en-US" sz="2400" dirty="0"/>
              <a:t>	- generally the reason </a:t>
            </a:r>
            <a:r>
              <a:rPr lang="en-US" sz="2400" dirty="0">
                <a:solidFill>
                  <a:srgbClr val="FF0000"/>
                </a:solidFill>
              </a:rPr>
              <a:t>why most organisms cannot 			survive  in very hot environments </a:t>
            </a:r>
            <a:r>
              <a:rPr lang="en-US" sz="2400" dirty="0"/>
              <a:t>is because, even 		though a slight increase in temperature causes 		faster enzyme reactions, more drastic increases in 		temperature </a:t>
            </a:r>
            <a:r>
              <a:rPr lang="en-US" sz="2400" dirty="0">
                <a:solidFill>
                  <a:srgbClr val="FF0000"/>
                </a:solidFill>
              </a:rPr>
              <a:t>cause enzymes to denature</a:t>
            </a:r>
            <a:r>
              <a:rPr lang="en-US" sz="2400" dirty="0"/>
              <a:t>.</a:t>
            </a:r>
            <a:br>
              <a:rPr lang="en-US" sz="2400" dirty="0"/>
            </a:br>
            <a:br>
              <a:rPr lang="en-US" sz="2400" dirty="0"/>
            </a:br>
            <a:endParaRPr 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68962"/>
          </a:xfrm>
        </p:spPr>
        <p:txBody>
          <a:bodyPr>
            <a:normAutofit/>
          </a:bodyPr>
          <a:lstStyle/>
          <a:p>
            <a:pPr algn="l"/>
            <a:r>
              <a:rPr lang="en-US" sz="2800" dirty="0"/>
              <a:t>3. SELECTIVE MEDIA</a:t>
            </a:r>
            <a:br>
              <a:rPr lang="en-US" sz="2800" dirty="0"/>
            </a:br>
            <a:r>
              <a:rPr lang="en-US" sz="2800" dirty="0"/>
              <a:t>	- media containing an agent (chemical) or agents</a:t>
            </a:r>
            <a:br>
              <a:rPr lang="en-US" sz="2800" dirty="0"/>
            </a:br>
            <a:r>
              <a:rPr lang="en-US" sz="2800" dirty="0"/>
              <a:t>		that inhibits the growth of some microbes</a:t>
            </a:r>
            <a:br>
              <a:rPr lang="en-US" sz="2800" dirty="0"/>
            </a:br>
            <a:r>
              <a:rPr lang="en-US" sz="2800" dirty="0"/>
              <a:t>		while allowing others (which we want to 		select) to grow</a:t>
            </a:r>
            <a:br>
              <a:rPr lang="en-US" sz="2800" dirty="0"/>
            </a:br>
            <a:r>
              <a:rPr lang="en-US" sz="2800" dirty="0"/>
              <a:t>	- Mannitol Salt agar (MSA)</a:t>
            </a:r>
            <a:br>
              <a:rPr lang="en-US" sz="2800" dirty="0"/>
            </a:br>
            <a:r>
              <a:rPr lang="en-US" sz="2800" dirty="0"/>
              <a:t>	- Eosin Methylene Blue agar (EMB)</a:t>
            </a:r>
            <a:br>
              <a:rPr lang="en-US" sz="2800" dirty="0"/>
            </a:br>
            <a:r>
              <a:rPr lang="en-US" sz="2800" dirty="0"/>
              <a:t>	- MacConkey agar (MAC)</a:t>
            </a:r>
            <a:br>
              <a:rPr lang="en-US" sz="2800" dirty="0"/>
            </a:br>
            <a:r>
              <a:rPr lang="en-US" sz="2800" dirty="0"/>
              <a:t>	- Hektoen Enteric agar (HEA)</a:t>
            </a:r>
            <a:br>
              <a:rPr lang="en-US" sz="2800" dirty="0"/>
            </a:br>
            <a:endParaRPr lang="en-U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t>Mannitol salt agar contains 7.5% salt (NaCl) which is hypertonic to most bacteria.  Here we see the halophilic </a:t>
            </a:r>
            <a:r>
              <a:rPr lang="en-US" sz="2400" i="1" dirty="0"/>
              <a:t>Staphylococci </a:t>
            </a:r>
            <a:r>
              <a:rPr lang="en-US" sz="2400" dirty="0"/>
              <a:t>growing on the media (9 and 12 o’clock positions).</a:t>
            </a:r>
          </a:p>
        </p:txBody>
      </p:sp>
      <p:pic>
        <p:nvPicPr>
          <p:cNvPr id="5" name="Content Placeholder 4" descr="MSA.jpg"/>
          <p:cNvPicPr>
            <a:picLocks noGrp="1" noChangeAspect="1"/>
          </p:cNvPicPr>
          <p:nvPr>
            <p:ph idx="1"/>
          </p:nvPr>
        </p:nvPicPr>
        <p:blipFill>
          <a:blip r:embed="rId2"/>
          <a:stretch>
            <a:fillRect/>
          </a:stretch>
        </p:blipFill>
        <p:spPr>
          <a:xfrm>
            <a:off x="1524000" y="1676400"/>
            <a:ext cx="5867400" cy="41148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Eosin Methylene Blue agar contains the dyes eosin and </a:t>
            </a:r>
            <a:r>
              <a:rPr lang="en-US" sz="2400" dirty="0" err="1"/>
              <a:t>methylene</a:t>
            </a:r>
            <a:r>
              <a:rPr lang="en-US" sz="2400" dirty="0"/>
              <a:t> blue, which inhibit the growth of gram positive bacteria.</a:t>
            </a:r>
          </a:p>
        </p:txBody>
      </p:sp>
      <p:pic>
        <p:nvPicPr>
          <p:cNvPr id="4" name="Content Placeholder 3" descr="3emb.jp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MacConkey agar contains crystal violet and bile salts which inhibit the growth of gram positive bacteria.</a:t>
            </a:r>
          </a:p>
        </p:txBody>
      </p:sp>
      <p:pic>
        <p:nvPicPr>
          <p:cNvPr id="4" name="Content Placeholder 3" descr="3mac.jp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Hektoen Enteric agar contains bile salts and the dyes bromthymol blue and acid fuchsin which inhibit the growth of gram positive bacteria.</a:t>
            </a:r>
          </a:p>
        </p:txBody>
      </p:sp>
      <p:pic>
        <p:nvPicPr>
          <p:cNvPr id="4" name="Content Placeholder 3" descr="090331_HektoenEnteric1.JPG"/>
          <p:cNvPicPr>
            <a:picLocks noGrp="1" noChangeAspect="1"/>
          </p:cNvPicPr>
          <p:nvPr>
            <p:ph idx="1"/>
          </p:nvPr>
        </p:nvPicPr>
        <p:blipFill>
          <a:blip r:embed="rId2" cstate="print"/>
          <a:stretch>
            <a:fillRect/>
          </a:stretch>
        </p:blipFill>
        <p:spPr>
          <a:xfrm>
            <a:off x="1905000" y="1828800"/>
            <a:ext cx="4876800" cy="3405981"/>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21362"/>
          </a:xfrm>
        </p:spPr>
        <p:txBody>
          <a:bodyPr>
            <a:normAutofit/>
          </a:bodyPr>
          <a:lstStyle/>
          <a:p>
            <a:pPr algn="l"/>
            <a:r>
              <a:rPr lang="en-US" sz="2800" dirty="0"/>
              <a:t>4. DIFFERENTIAL MEDIA</a:t>
            </a:r>
            <a:br>
              <a:rPr lang="en-US" sz="2800" dirty="0"/>
            </a:br>
            <a:r>
              <a:rPr lang="en-US" sz="2800" dirty="0"/>
              <a:t>	- media that can support the growth of several 		types of bacteria, but on which different 		bacteria either appear differently 			(different colors) or where different 			bacteria cause the media to appear 			differently</a:t>
            </a:r>
            <a:br>
              <a:rPr lang="en-US" sz="2800" dirty="0"/>
            </a:br>
            <a:r>
              <a:rPr lang="en-US" sz="2800" dirty="0"/>
              <a:t>	- MSA, EMB, BA, MacConkey and HEA are all</a:t>
            </a:r>
            <a:br>
              <a:rPr lang="en-US" sz="2800" dirty="0"/>
            </a:br>
            <a:r>
              <a:rPr lang="en-US" sz="2800" dirty="0"/>
              <a:t>		also differential media</a:t>
            </a:r>
            <a:br>
              <a:rPr lang="en-US" sz="2800" dirty="0"/>
            </a:br>
            <a:endParaRPr lang="en-US"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t>Mannitol salt agar is differential due to mannitol and the phenol red pH indicator; </a:t>
            </a:r>
            <a:r>
              <a:rPr lang="en-US" sz="2400" i="1" dirty="0"/>
              <a:t>Staphylococcus aureus </a:t>
            </a:r>
            <a:r>
              <a:rPr lang="en-US" sz="2400" dirty="0"/>
              <a:t>produces acid from mannitol fermentation (yellow) and </a:t>
            </a:r>
            <a:r>
              <a:rPr lang="en-US" sz="2400" i="1" dirty="0"/>
              <a:t>Staphylococcus epidermidis </a:t>
            </a:r>
            <a:r>
              <a:rPr lang="en-US" sz="2400" dirty="0"/>
              <a:t>doesn’t (pink)</a:t>
            </a:r>
          </a:p>
        </p:txBody>
      </p:sp>
      <p:pic>
        <p:nvPicPr>
          <p:cNvPr id="5" name="Content Placeholder 4" descr="MSA.jpg"/>
          <p:cNvPicPr>
            <a:picLocks noGrp="1" noChangeAspect="1"/>
          </p:cNvPicPr>
          <p:nvPr>
            <p:ph idx="1"/>
          </p:nvPr>
        </p:nvPicPr>
        <p:blipFill>
          <a:blip r:embed="rId2"/>
          <a:stretch>
            <a:fillRect/>
          </a:stretch>
        </p:blipFill>
        <p:spPr>
          <a:xfrm rot="5400000">
            <a:off x="2571750" y="1504950"/>
            <a:ext cx="4152900" cy="44196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sz="2400" dirty="0"/>
              <a:t>Eosin Methylene Blue agar is differential according to a microbe’s ability to ferment lactose (to produce acid) and due to the two dyes; large amounts of acid account for the metallic green sheen of </a:t>
            </a:r>
            <a:r>
              <a:rPr lang="en-US" sz="2400" i="1" dirty="0"/>
              <a:t>E. coli </a:t>
            </a:r>
            <a:r>
              <a:rPr lang="en-US" sz="2400" dirty="0" err="1"/>
              <a:t>coliforms</a:t>
            </a:r>
            <a:r>
              <a:rPr lang="en-US" sz="2400" dirty="0"/>
              <a:t>, smaller amounts of acid account for pink </a:t>
            </a:r>
            <a:r>
              <a:rPr lang="en-US" sz="2400" dirty="0" err="1"/>
              <a:t>coliforms</a:t>
            </a:r>
            <a:r>
              <a:rPr lang="en-US" sz="2400" dirty="0"/>
              <a:t>.  Non- </a:t>
            </a:r>
            <a:r>
              <a:rPr lang="en-US" sz="2400" dirty="0" err="1"/>
              <a:t>coliforms</a:t>
            </a:r>
            <a:r>
              <a:rPr lang="en-US" sz="2400" dirty="0"/>
              <a:t> produce clear colonies.</a:t>
            </a:r>
          </a:p>
        </p:txBody>
      </p:sp>
      <p:pic>
        <p:nvPicPr>
          <p:cNvPr id="4" name="Content Placeholder 3" descr="3emb.jpg"/>
          <p:cNvPicPr>
            <a:picLocks noGrp="1" noChangeAspect="1"/>
          </p:cNvPicPr>
          <p:nvPr>
            <p:ph idx="1"/>
          </p:nvPr>
        </p:nvPicPr>
        <p:blipFill>
          <a:blip r:embed="rId2" cstate="print"/>
          <a:stretch>
            <a:fillRect/>
          </a:stretch>
        </p:blipFill>
        <p:spPr>
          <a:xfrm>
            <a:off x="2309018" y="2438400"/>
            <a:ext cx="4525963" cy="3687763"/>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sz="2400" dirty="0"/>
              <a:t>Blood agar is differential depending on the ability of a microbe to produce </a:t>
            </a:r>
            <a:r>
              <a:rPr lang="en-US" sz="2400" dirty="0" err="1"/>
              <a:t>hemolysins</a:t>
            </a:r>
            <a:r>
              <a:rPr lang="en-US" sz="2400" dirty="0"/>
              <a:t>.  Complete RBC lysis and hemoglobin breakdown account for the zone of clearing (beta hemolysis); partial hemoglobin break down results in the media looking a drab (green-brown) (alpha hemolysis) while no RBC destruction is called gamma hemolysis.</a:t>
            </a:r>
          </a:p>
        </p:txBody>
      </p:sp>
      <p:pic>
        <p:nvPicPr>
          <p:cNvPr id="4" name="Content Placeholder 3" descr="blood agar.jpg"/>
          <p:cNvPicPr>
            <a:picLocks noGrp="1" noChangeAspect="1"/>
          </p:cNvPicPr>
          <p:nvPr>
            <p:ph idx="1"/>
          </p:nvPr>
        </p:nvPicPr>
        <p:blipFill>
          <a:blip r:embed="rId2"/>
          <a:stretch>
            <a:fillRect/>
          </a:stretch>
        </p:blipFill>
        <p:spPr>
          <a:xfrm>
            <a:off x="2667000" y="2438400"/>
            <a:ext cx="4038599" cy="37338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sz="2400" dirty="0"/>
              <a:t>MacConkey agar is differential when lactose is fermented to produce acid which affects the pH indicator neutral red.  </a:t>
            </a:r>
            <a:r>
              <a:rPr lang="en-US" sz="2400" dirty="0" err="1"/>
              <a:t>Coliforms</a:t>
            </a:r>
            <a:r>
              <a:rPr lang="en-US" sz="2400" dirty="0"/>
              <a:t> (lactose fermenting </a:t>
            </a:r>
            <a:r>
              <a:rPr lang="en-US" sz="2400" dirty="0" err="1"/>
              <a:t>enterics</a:t>
            </a:r>
            <a:r>
              <a:rPr lang="en-US" sz="2400" dirty="0"/>
              <a:t>) produce pink colonies, </a:t>
            </a:r>
            <a:r>
              <a:rPr lang="en-US" sz="2400" i="1" dirty="0"/>
              <a:t>E. coli </a:t>
            </a:r>
            <a:r>
              <a:rPr lang="en-US" sz="2400" dirty="0"/>
              <a:t>produces so much acid that the media around the colonies also turns pink.  Non-</a:t>
            </a:r>
            <a:r>
              <a:rPr lang="en-US" sz="2400" dirty="0" err="1"/>
              <a:t>coliforms</a:t>
            </a:r>
            <a:r>
              <a:rPr lang="en-US" sz="2400" dirty="0"/>
              <a:t> are colorless.</a:t>
            </a:r>
          </a:p>
        </p:txBody>
      </p:sp>
      <p:pic>
        <p:nvPicPr>
          <p:cNvPr id="4" name="Content Placeholder 3" descr="3mac.jpg"/>
          <p:cNvPicPr>
            <a:picLocks noGrp="1" noChangeAspect="1"/>
          </p:cNvPicPr>
          <p:nvPr>
            <p:ph idx="1"/>
          </p:nvPr>
        </p:nvPicPr>
        <p:blipFill>
          <a:blip r:embed="rId2" cstate="print"/>
          <a:stretch>
            <a:fillRect/>
          </a:stretch>
        </p:blipFill>
        <p:spPr>
          <a:xfrm>
            <a:off x="2286000" y="2438400"/>
            <a:ext cx="4525963" cy="39163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a:t>	- generally the reason why </a:t>
            </a:r>
            <a:r>
              <a:rPr lang="en-US" sz="2400" dirty="0">
                <a:solidFill>
                  <a:srgbClr val="0070C0"/>
                </a:solidFill>
              </a:rPr>
              <a:t>most organisms cannot grow 		at low temperatures </a:t>
            </a:r>
            <a:r>
              <a:rPr lang="en-US" sz="2400" dirty="0"/>
              <a:t>is because cell membranes 		lose their fluid nature and this </a:t>
            </a:r>
            <a:r>
              <a:rPr lang="en-US" sz="2400" dirty="0">
                <a:solidFill>
                  <a:srgbClr val="0070C0"/>
                </a:solidFill>
              </a:rPr>
              <a:t>makes ATP 			production more difficult</a:t>
            </a:r>
            <a:r>
              <a:rPr lang="en-US" sz="2400" dirty="0"/>
              <a:t>.</a:t>
            </a:r>
            <a:br>
              <a:rPr lang="en-US" sz="2400" dirty="0"/>
            </a:br>
            <a:br>
              <a:rPr lang="en-US" sz="2400" dirty="0"/>
            </a:br>
            <a:r>
              <a:rPr lang="en-US" sz="2400" dirty="0"/>
              <a:t>	- each bacterial species has three (3) important 			temperatures that are characteristic for that 		species under given conditions; these three 			temperatures are a species’ </a:t>
            </a:r>
            <a:r>
              <a:rPr lang="en-US" sz="2400" dirty="0">
                <a:solidFill>
                  <a:srgbClr val="00B050"/>
                </a:solidFill>
              </a:rPr>
              <a:t>CARDINAL 			TEMPERATURES</a:t>
            </a:r>
            <a:r>
              <a:rPr lang="en-US" sz="2400" dirty="0"/>
              <a:t>; they include the </a:t>
            </a:r>
            <a:r>
              <a:rPr lang="en-US" sz="2400" dirty="0">
                <a:solidFill>
                  <a:srgbClr val="00B050"/>
                </a:solidFill>
              </a:rPr>
              <a:t>minimum, the 		maximum and the optimum temperature </a:t>
            </a:r>
            <a:r>
              <a:rPr lang="en-US" sz="2400" dirty="0"/>
              <a:t>at which 		a bacterial species will grow.</a:t>
            </a:r>
            <a:endParaRPr lang="en-US" sz="2400" dirty="0">
              <a:solidFill>
                <a:srgbClr val="0070C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sz="2400" dirty="0"/>
              <a:t>Hektoen Enteric agar is differential due to the ability of microbes to produce acid from lactose/sucrose fermentation (orange colonies and media) or not produce acid (blue-green colonies).  The media also differentiates the non-coliforms </a:t>
            </a:r>
            <a:r>
              <a:rPr lang="en-US" sz="2400" i="1" dirty="0"/>
              <a:t>Salmonella</a:t>
            </a:r>
            <a:r>
              <a:rPr lang="en-US" sz="2400" dirty="0"/>
              <a:t> (black </a:t>
            </a:r>
            <a:r>
              <a:rPr lang="en-US" sz="2400" dirty="0" err="1"/>
              <a:t>ppt</a:t>
            </a:r>
            <a:r>
              <a:rPr lang="en-US" sz="2400" dirty="0"/>
              <a:t> due to H</a:t>
            </a:r>
            <a:r>
              <a:rPr lang="en-US" sz="2400" dirty="0">
                <a:latin typeface="Calibri"/>
              </a:rPr>
              <a:t>₂S production) vs. </a:t>
            </a:r>
            <a:r>
              <a:rPr lang="en-US" sz="2400" i="1" dirty="0">
                <a:latin typeface="Calibri"/>
              </a:rPr>
              <a:t>Shigella</a:t>
            </a:r>
            <a:r>
              <a:rPr lang="en-US" sz="2400" dirty="0">
                <a:latin typeface="Calibri"/>
              </a:rPr>
              <a:t> (no black </a:t>
            </a:r>
            <a:r>
              <a:rPr lang="en-US" sz="2400" dirty="0" err="1">
                <a:latin typeface="Calibri"/>
              </a:rPr>
              <a:t>ppt</a:t>
            </a:r>
            <a:r>
              <a:rPr lang="en-US" sz="2400" dirty="0">
                <a:latin typeface="Calibri"/>
              </a:rPr>
              <a:t>).</a:t>
            </a:r>
            <a:endParaRPr lang="en-US" sz="2400" dirty="0"/>
          </a:p>
        </p:txBody>
      </p:sp>
      <p:pic>
        <p:nvPicPr>
          <p:cNvPr id="4" name="Content Placeholder 3" descr="090331_HektoenEnteric1.JPG"/>
          <p:cNvPicPr>
            <a:picLocks noGrp="1" noChangeAspect="1"/>
          </p:cNvPicPr>
          <p:nvPr>
            <p:ph idx="1"/>
          </p:nvPr>
        </p:nvPicPr>
        <p:blipFill>
          <a:blip r:embed="rId2" cstate="print"/>
          <a:stretch>
            <a:fillRect/>
          </a:stretch>
        </p:blipFill>
        <p:spPr>
          <a:xfrm>
            <a:off x="2514600" y="2438400"/>
            <a:ext cx="4191000" cy="37338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p:spPr>
        <p:txBody>
          <a:bodyPr>
            <a:normAutofit/>
          </a:bodyPr>
          <a:lstStyle/>
          <a:p>
            <a:r>
              <a:rPr lang="en-US" sz="3600" dirty="0"/>
              <a:t>MICROBIAL GROWTH</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800" dirty="0"/>
              <a:t>- Refers to </a:t>
            </a:r>
            <a:r>
              <a:rPr lang="en-US" sz="2800" dirty="0">
                <a:solidFill>
                  <a:srgbClr val="FF0000"/>
                </a:solidFill>
              </a:rPr>
              <a:t>increases in the numbers of cells </a:t>
            </a:r>
            <a:r>
              <a:rPr lang="en-US" sz="2800" dirty="0"/>
              <a:t>in a culture, 	not the growth in size of individual cells</a:t>
            </a:r>
            <a:br>
              <a:rPr lang="en-US" sz="2800" dirty="0"/>
            </a:br>
            <a:br>
              <a:rPr lang="en-US" sz="2800" dirty="0"/>
            </a:br>
            <a:r>
              <a:rPr lang="en-US" sz="2800" dirty="0"/>
              <a:t>- it is based primarily on nutrient availability, but is 	influenced by other factors</a:t>
            </a:r>
            <a:br>
              <a:rPr lang="en-US" sz="2800" dirty="0"/>
            </a:br>
            <a:br>
              <a:rPr lang="en-US" sz="2800" dirty="0"/>
            </a:br>
            <a:r>
              <a:rPr lang="en-US" sz="2800" dirty="0"/>
              <a:t>- it happens due to </a:t>
            </a:r>
            <a:r>
              <a:rPr lang="en-US" sz="2800" dirty="0">
                <a:solidFill>
                  <a:srgbClr val="FF0000"/>
                </a:solidFill>
              </a:rPr>
              <a:t>binary fission </a:t>
            </a:r>
            <a:r>
              <a:rPr lang="en-US" sz="2800" dirty="0"/>
              <a:t>(asexual bacterial 	reproduction that produces clones)</a:t>
            </a:r>
            <a:br>
              <a:rPr lang="en-US" sz="2800" dirty="0"/>
            </a:br>
            <a:br>
              <a:rPr lang="en-US" sz="2800" dirty="0"/>
            </a:br>
            <a:r>
              <a:rPr lang="en-US" sz="2800" dirty="0"/>
              <a:t>- the length of time it takes for one bacterial cell to 	undergo binary fission (for one cell to become 	two) is called the </a:t>
            </a:r>
            <a:r>
              <a:rPr lang="en-US" sz="2800" dirty="0">
                <a:solidFill>
                  <a:srgbClr val="FF0000"/>
                </a:solidFill>
              </a:rPr>
              <a:t>generation rate (doubling time)</a:t>
            </a:r>
            <a:br>
              <a:rPr lang="en-US" sz="2800" dirty="0"/>
            </a:br>
            <a:endParaRPr lang="en-U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normAutofit fontScale="90000"/>
          </a:bodyPr>
          <a:lstStyle/>
          <a:p>
            <a:r>
              <a:rPr lang="en-US" sz="2400" dirty="0"/>
              <a:t>Bacteria growing in a closed system (limited nutrients) typically show a pattern of growth represented by the following growth curve.</a:t>
            </a:r>
          </a:p>
        </p:txBody>
      </p:sp>
      <p:pic>
        <p:nvPicPr>
          <p:cNvPr id="5" name="Content Placeholder 4" descr="06-14_BacteriaGrowth_1.jpg"/>
          <p:cNvPicPr>
            <a:picLocks noGrp="1" noChangeAspect="1"/>
          </p:cNvPicPr>
          <p:nvPr>
            <p:ph idx="1"/>
          </p:nvPr>
        </p:nvPicPr>
        <p:blipFill>
          <a:blip r:embed="rId2"/>
          <a:stretch>
            <a:fillRect/>
          </a:stretch>
        </p:blipFill>
        <p:spPr>
          <a:xfrm>
            <a:off x="1066800" y="1648424"/>
            <a:ext cx="7315200" cy="4399351"/>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49962"/>
          </a:xfrm>
        </p:spPr>
        <p:txBody>
          <a:bodyPr>
            <a:normAutofit/>
          </a:bodyPr>
          <a:lstStyle/>
          <a:p>
            <a:pPr algn="l"/>
            <a:r>
              <a:rPr lang="en-US" sz="2400" dirty="0">
                <a:solidFill>
                  <a:srgbClr val="002060"/>
                </a:solidFill>
              </a:rPr>
              <a:t>LAG PHASE </a:t>
            </a:r>
            <a:r>
              <a:rPr lang="en-US" sz="2400" dirty="0"/>
              <a:t>- no net growth, although the cells are active 	physiologically, there is no binary fission.</a:t>
            </a:r>
            <a:br>
              <a:rPr lang="en-US" sz="2400" dirty="0"/>
            </a:br>
            <a:br>
              <a:rPr lang="en-US" sz="2400" dirty="0"/>
            </a:br>
            <a:r>
              <a:rPr lang="en-US" sz="2400" dirty="0">
                <a:solidFill>
                  <a:srgbClr val="002060"/>
                </a:solidFill>
              </a:rPr>
              <a:t>LOG (EXPONENTIAL) GROWTH PHASE </a:t>
            </a:r>
            <a:r>
              <a:rPr lang="en-US" sz="2400" dirty="0"/>
              <a:t>– bacterial cells are 	dividing at their generation time; this is when gram 	staining is most successful, and when antibiotics, like 	penicillin, are most effective.</a:t>
            </a:r>
            <a:br>
              <a:rPr lang="en-US" sz="2400" dirty="0"/>
            </a:br>
            <a:br>
              <a:rPr lang="en-US" sz="2400" dirty="0"/>
            </a:br>
            <a:r>
              <a:rPr lang="en-US" sz="2400" dirty="0">
                <a:solidFill>
                  <a:srgbClr val="002060"/>
                </a:solidFill>
              </a:rPr>
              <a:t>STATIONARY PHASE </a:t>
            </a:r>
            <a:r>
              <a:rPr lang="en-US" sz="2400" dirty="0"/>
              <a:t>– the bacterial cells are now starting to die 	off in equal numbers to the number of cells dividing due 	to reduced nutrient levels and due to increased wastes.</a:t>
            </a:r>
            <a:br>
              <a:rPr lang="en-US" sz="2400" dirty="0"/>
            </a:br>
            <a:br>
              <a:rPr lang="en-US" sz="2400" dirty="0"/>
            </a:br>
            <a:endParaRPr 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fontScale="90000"/>
          </a:bodyPr>
          <a:lstStyle/>
          <a:p>
            <a:pPr algn="l"/>
            <a:r>
              <a:rPr lang="en-US" sz="2400" dirty="0"/>
              <a:t>DEATH (LOGRITHMIC DECLINE) PHASE – cells are now dying off due to 	lack of nutrients and buildup of wastes.  </a:t>
            </a:r>
            <a:br>
              <a:rPr lang="en-US" sz="2400" dirty="0"/>
            </a:br>
            <a:br>
              <a:rPr lang="en-US" sz="2400" dirty="0"/>
            </a:br>
            <a:r>
              <a:rPr lang="en-US" sz="2400" dirty="0"/>
              <a:t>	If you were given a bacterial culture  and were asked to keep it 		alive for months, what are some of the ways that you 		could do this?</a:t>
            </a:r>
            <a:br>
              <a:rPr lang="en-US" sz="2400" dirty="0"/>
            </a:br>
            <a:br>
              <a:rPr lang="en-US" sz="2400" dirty="0"/>
            </a:br>
            <a:r>
              <a:rPr lang="en-US" sz="2400" dirty="0"/>
              <a:t>	1. Temperature: refrigeration or freezing suspends 			bacterial growth.</a:t>
            </a:r>
            <a:br>
              <a:rPr lang="en-US" sz="2400" dirty="0"/>
            </a:br>
            <a:r>
              <a:rPr lang="en-US" sz="2400" dirty="0"/>
              <a:t>	2. Subculturing: this is when you inoculate new sterile 			media with microbes from an old bacterial culture.</a:t>
            </a:r>
            <a:br>
              <a:rPr lang="en-US" sz="2400" dirty="0"/>
            </a:br>
            <a:r>
              <a:rPr lang="en-US" sz="2400" dirty="0"/>
              <a:t>	3. Continuous culturing is done using a chemostat, a 			device used to continually resupply bacteria with 		fresh nutrients and gases while removing wastes.</a:t>
            </a:r>
            <a:br>
              <a:rPr lang="en-US" sz="2400" dirty="0"/>
            </a:br>
            <a:endParaRPr 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Chemostat schematic diagram</a:t>
            </a:r>
          </a:p>
        </p:txBody>
      </p:sp>
      <p:pic>
        <p:nvPicPr>
          <p:cNvPr id="5" name="Content Placeholder 4" descr="Schematic-representation-of-chemostat-apparatus.jpg"/>
          <p:cNvPicPr>
            <a:picLocks noGrp="1" noChangeAspect="1"/>
          </p:cNvPicPr>
          <p:nvPr>
            <p:ph idx="1"/>
          </p:nvPr>
        </p:nvPicPr>
        <p:blipFill>
          <a:blip r:embed="rId2" cstate="print"/>
          <a:stretch>
            <a:fillRect/>
          </a:stretch>
        </p:blipFill>
        <p:spPr>
          <a:xfrm>
            <a:off x="2438400" y="1143000"/>
            <a:ext cx="4419600" cy="434340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sz="3600" dirty="0">
                <a:solidFill>
                  <a:srgbClr val="002060"/>
                </a:solidFill>
              </a:rPr>
              <a:t>BACTERIAL CELLULAR METABOLISM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sz="2800" dirty="0"/>
              <a:t>Review your chemistry homework and  be able to define:</a:t>
            </a:r>
            <a:br>
              <a:rPr lang="en-US" sz="2800" dirty="0"/>
            </a:br>
            <a:br>
              <a:rPr lang="en-US" sz="2800" dirty="0"/>
            </a:br>
            <a:r>
              <a:rPr lang="en-US" sz="2800" dirty="0"/>
              <a:t>ANABOLIC REACTIONS</a:t>
            </a:r>
            <a:br>
              <a:rPr lang="en-US" sz="2800" dirty="0"/>
            </a:br>
            <a:r>
              <a:rPr lang="en-US" sz="2800" dirty="0"/>
              <a:t>CATABOLIC REACTIONS</a:t>
            </a:r>
            <a:br>
              <a:rPr lang="en-US" sz="2800" dirty="0"/>
            </a:br>
            <a:br>
              <a:rPr lang="en-US" sz="2800" dirty="0"/>
            </a:br>
            <a:endParaRPr lang="en-US"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800" dirty="0"/>
              <a:t>A. Most all chemical reactions in living organisms are 	controlled by </a:t>
            </a:r>
            <a:r>
              <a:rPr lang="en-US" sz="2800" dirty="0">
                <a:solidFill>
                  <a:srgbClr val="FF0000"/>
                </a:solidFill>
              </a:rPr>
              <a:t>ENZYMES</a:t>
            </a:r>
            <a:r>
              <a:rPr lang="en-US" sz="2800" dirty="0"/>
              <a:t>.</a:t>
            </a:r>
            <a:br>
              <a:rPr lang="en-US" sz="2800" dirty="0"/>
            </a:br>
            <a:br>
              <a:rPr lang="en-US" sz="2800" dirty="0"/>
            </a:br>
            <a:r>
              <a:rPr lang="en-US" sz="2400" dirty="0"/>
              <a:t>	- enzymes are the protein catalysts, produced from the 		DNA code, that allow the chemical reactions to 		occur in your body at body temperature; without 		them you would not be able to live</a:t>
            </a:r>
            <a:br>
              <a:rPr lang="en-US" sz="2400" dirty="0"/>
            </a:br>
            <a:r>
              <a:rPr lang="en-US" sz="2400" dirty="0"/>
              <a:t>	- enzymes are biological catalysts that speed up chemical 		reactions (by some estimates by a factor of 10</a:t>
            </a:r>
            <a:r>
              <a:rPr lang="en-US" sz="2400" dirty="0">
                <a:latin typeface="Calibri"/>
              </a:rPr>
              <a:t>²³ 		times faster than would occur naturally) and they 		are reusable</a:t>
            </a:r>
            <a:br>
              <a:rPr lang="en-US" sz="2400" dirty="0">
                <a:latin typeface="Calibri"/>
              </a:rPr>
            </a:br>
            <a:r>
              <a:rPr lang="en-US" sz="2400" dirty="0">
                <a:latin typeface="Calibri"/>
              </a:rPr>
              <a:t>	</a:t>
            </a:r>
            <a:r>
              <a:rPr lang="en-US" sz="1100" dirty="0">
                <a:latin typeface="Calibri"/>
              </a:rPr>
              <a:t>10²¹ = a sextillion; 10²⁴ = </a:t>
            </a:r>
            <a:r>
              <a:rPr lang="en-US" sz="1100">
                <a:latin typeface="Calibri"/>
              </a:rPr>
              <a:t>a septillion</a:t>
            </a:r>
            <a:br>
              <a:rPr lang="en-US" sz="2400" dirty="0">
                <a:latin typeface="Calibri"/>
              </a:rPr>
            </a:b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Each bacterial species has a series of cardinal temperatures.</a:t>
            </a:r>
          </a:p>
        </p:txBody>
      </p:sp>
      <p:pic>
        <p:nvPicPr>
          <p:cNvPr id="5" name="Content Placeholder 4" descr="cardinal-temperature.jpg"/>
          <p:cNvPicPr>
            <a:picLocks noGrp="1" noChangeAspect="1"/>
          </p:cNvPicPr>
          <p:nvPr>
            <p:ph idx="1"/>
          </p:nvPr>
        </p:nvPicPr>
        <p:blipFill>
          <a:blip r:embed="rId2" cstate="print"/>
          <a:stretch>
            <a:fillRect/>
          </a:stretch>
        </p:blipFill>
        <p:spPr>
          <a:xfrm>
            <a:off x="2057400" y="1752600"/>
            <a:ext cx="5181600" cy="3248025"/>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a:bodyPr>
          <a:lstStyle/>
          <a:p>
            <a:pPr algn="l"/>
            <a:r>
              <a:rPr lang="en-US" sz="2400" dirty="0"/>
              <a:t>	- molecules that are enzymes have names that end in the 		suffix </a:t>
            </a:r>
            <a:r>
              <a:rPr lang="en-US" sz="2400" dirty="0">
                <a:solidFill>
                  <a:srgbClr val="FF0000"/>
                </a:solidFill>
              </a:rPr>
              <a:t>–</a:t>
            </a:r>
            <a:r>
              <a:rPr lang="en-US" sz="2400" dirty="0" err="1">
                <a:solidFill>
                  <a:srgbClr val="FF0000"/>
                </a:solidFill>
              </a:rPr>
              <a:t>ase</a:t>
            </a:r>
            <a:r>
              <a:rPr lang="en-US" sz="2400" dirty="0">
                <a:solidFill>
                  <a:srgbClr val="FF0000"/>
                </a:solidFill>
              </a:rPr>
              <a:t> </a:t>
            </a:r>
            <a:r>
              <a:rPr lang="en-US" sz="2400" dirty="0"/>
              <a:t>(catalase, lysine decarboxylase, DNA 		polymerase)</a:t>
            </a:r>
            <a:br>
              <a:rPr lang="en-US" sz="2400" dirty="0"/>
            </a:br>
            <a:r>
              <a:rPr lang="en-US" sz="2400" dirty="0"/>
              <a:t>	- enzymes are very specific; each enzyme acts upon only 		one set of substrates (reactants in a chemical 		reaction)</a:t>
            </a:r>
            <a:br>
              <a:rPr lang="en-US" sz="2400" dirty="0"/>
            </a:br>
            <a:r>
              <a:rPr lang="en-US" sz="2400" dirty="0"/>
              <a:t>	- enzymes link up to their substrates at a spot on the 		enzyme known as the </a:t>
            </a:r>
            <a:r>
              <a:rPr lang="en-US" sz="2400" dirty="0">
                <a:solidFill>
                  <a:srgbClr val="FF0000"/>
                </a:solidFill>
              </a:rPr>
              <a:t>active site</a:t>
            </a:r>
            <a:br>
              <a:rPr lang="en-US" sz="2400" dirty="0">
                <a:solidFill>
                  <a:srgbClr val="FF0000"/>
                </a:solidFill>
              </a:rPr>
            </a:br>
            <a:r>
              <a:rPr lang="en-US" sz="2400" dirty="0">
                <a:solidFill>
                  <a:srgbClr val="FF0000"/>
                </a:solidFill>
              </a:rPr>
              <a:t>	</a:t>
            </a:r>
            <a:r>
              <a:rPr lang="en-US" sz="2400" dirty="0"/>
              <a:t>- enzymes can be denatured by increases in temperature,</a:t>
            </a:r>
            <a:br>
              <a:rPr lang="en-US" sz="2400" dirty="0"/>
            </a:br>
            <a:r>
              <a:rPr lang="en-US" sz="2400" dirty="0"/>
              <a:t>		by pH changes and by changes in osmotic 			pressure</a:t>
            </a:r>
            <a:br>
              <a:rPr lang="en-US" sz="2400" dirty="0"/>
            </a:br>
            <a:r>
              <a:rPr lang="en-US" sz="2400" dirty="0"/>
              <a:t>	- some microbes use enzymes as pathogenic factors to </a:t>
            </a:r>
            <a:br>
              <a:rPr lang="en-US" sz="2400" dirty="0"/>
            </a:br>
            <a:r>
              <a:rPr lang="en-US" sz="2400" dirty="0"/>
              <a:t>		cause disease (ringworm uses </a:t>
            </a:r>
            <a:r>
              <a:rPr lang="en-US" sz="2400" dirty="0" err="1"/>
              <a:t>keratinase</a:t>
            </a:r>
            <a:r>
              <a:rPr lang="en-US" sz="2400" dirty="0"/>
              <a:t>)</a:t>
            </a:r>
            <a:br>
              <a:rPr lang="en-US" sz="2400" dirty="0"/>
            </a:br>
            <a:endParaRPr lang="en-US" sz="2400" dirty="0">
              <a:solidFill>
                <a:srgbClr val="FF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log-enzymes-in-pools.jpg"/>
          <p:cNvPicPr>
            <a:picLocks noGrp="1" noChangeAspect="1"/>
          </p:cNvPicPr>
          <p:nvPr>
            <p:ph idx="1"/>
          </p:nvPr>
        </p:nvPicPr>
        <p:blipFill>
          <a:blip r:embed="rId2"/>
          <a:stretch>
            <a:fillRect/>
          </a:stretch>
        </p:blipFill>
        <p:spPr>
          <a:xfrm>
            <a:off x="685800" y="304800"/>
            <a:ext cx="7848600" cy="5562600"/>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solidFill>
                  <a:srgbClr val="00B050"/>
                </a:solidFill>
              </a:rPr>
              <a:t>PHOTOSYNTHESIS</a:t>
            </a:r>
          </a:p>
        </p:txBody>
      </p:sp>
      <p:pic>
        <p:nvPicPr>
          <p:cNvPr id="5" name="Content Placeholder 4" descr="mapleleaf.jpg"/>
          <p:cNvPicPr>
            <a:picLocks noGrp="1" noChangeAspect="1"/>
          </p:cNvPicPr>
          <p:nvPr>
            <p:ph idx="1"/>
          </p:nvPr>
        </p:nvPicPr>
        <p:blipFill>
          <a:blip r:embed="rId2" cstate="print"/>
          <a:stretch>
            <a:fillRect/>
          </a:stretch>
        </p:blipFill>
        <p:spPr>
          <a:xfrm>
            <a:off x="1524000" y="1600200"/>
            <a:ext cx="5915025" cy="3390900"/>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a:t>When does photosynthesis occur in most plants?</a:t>
            </a:r>
            <a:br>
              <a:rPr lang="en-US" sz="2400" dirty="0"/>
            </a:br>
            <a:br>
              <a:rPr lang="en-US" sz="2400" dirty="0"/>
            </a:br>
            <a:r>
              <a:rPr lang="en-US" sz="2400" dirty="0"/>
              <a:t>	Daytime?	Nighttime?	   All the time?</a:t>
            </a:r>
            <a:br>
              <a:rPr lang="en-US" sz="2400" dirty="0"/>
            </a:br>
            <a:br>
              <a:rPr lang="en-US" sz="2400" dirty="0"/>
            </a:br>
            <a:br>
              <a:rPr lang="en-US" sz="2400" dirty="0"/>
            </a:br>
            <a:r>
              <a:rPr lang="en-US" sz="2400" u="sng" dirty="0">
                <a:solidFill>
                  <a:srgbClr val="00B050"/>
                </a:solidFill>
              </a:rPr>
              <a:t>OXYGENIC PHOTOSYNTHESIS</a:t>
            </a:r>
            <a:br>
              <a:rPr lang="en-US" sz="2400" dirty="0"/>
            </a:br>
            <a:r>
              <a:rPr lang="en-US" sz="2400" dirty="0"/>
              <a:t>	- occurs in plants, algae and in cyanobacteria which all</a:t>
            </a:r>
            <a:br>
              <a:rPr lang="en-US" sz="2400" dirty="0"/>
            </a:br>
            <a:r>
              <a:rPr lang="en-US" sz="2400" dirty="0"/>
              <a:t>		use similar pathways using </a:t>
            </a:r>
            <a:r>
              <a:rPr lang="en-US" sz="2400" dirty="0">
                <a:solidFill>
                  <a:srgbClr val="00B050"/>
                </a:solidFill>
              </a:rPr>
              <a:t>chlorophyll A</a:t>
            </a:r>
            <a:br>
              <a:rPr lang="en-US" sz="2400" dirty="0">
                <a:solidFill>
                  <a:srgbClr val="00B050"/>
                </a:solidFill>
              </a:rPr>
            </a:br>
            <a:br>
              <a:rPr lang="en-US" sz="2400" dirty="0">
                <a:solidFill>
                  <a:srgbClr val="00B050"/>
                </a:solidFill>
              </a:rPr>
            </a:br>
            <a:r>
              <a:rPr lang="en-US" sz="2400" dirty="0">
                <a:solidFill>
                  <a:srgbClr val="00B050"/>
                </a:solidFill>
              </a:rPr>
              <a:t>	</a:t>
            </a:r>
            <a:r>
              <a:rPr lang="en-US" sz="2400" dirty="0"/>
              <a:t>- CO</a:t>
            </a:r>
            <a:r>
              <a:rPr lang="en-US" sz="2400" dirty="0">
                <a:latin typeface="Calibri"/>
              </a:rPr>
              <a:t>₂ + H₂O </a:t>
            </a:r>
            <a:r>
              <a:rPr lang="en-US" sz="2400" dirty="0">
                <a:latin typeface="Calibri"/>
                <a:sym typeface="Wingdings" pitchFamily="2" charset="2"/>
              </a:rPr>
              <a:t> Glucose + O₂</a:t>
            </a:r>
            <a:br>
              <a:rPr lang="en-US" sz="2400" dirty="0">
                <a:latin typeface="Calibri"/>
                <a:sym typeface="Wingdings" pitchFamily="2" charset="2"/>
              </a:rPr>
            </a:br>
            <a:br>
              <a:rPr lang="en-US" sz="2400" dirty="0">
                <a:latin typeface="Calibri"/>
                <a:sym typeface="Wingdings" pitchFamily="2" charset="2"/>
              </a:rPr>
            </a:br>
            <a:r>
              <a:rPr lang="en-US" sz="2400" dirty="0">
                <a:latin typeface="Calibri"/>
                <a:sym typeface="Wingdings" pitchFamily="2" charset="2"/>
              </a:rPr>
              <a:t>	- Do plants need the O₂ gas they made in photosynthesis?</a:t>
            </a:r>
            <a:br>
              <a:rPr lang="en-US" sz="2400" dirty="0">
                <a:latin typeface="Calibri"/>
                <a:sym typeface="Wingdings" pitchFamily="2" charset="2"/>
              </a:rPr>
            </a:br>
            <a:br>
              <a:rPr lang="en-US" sz="2400" dirty="0"/>
            </a:br>
            <a:endParaRPr lang="en-US"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a:bodyPr>
          <a:lstStyle/>
          <a:p>
            <a:r>
              <a:rPr lang="en-US" sz="2000" dirty="0"/>
              <a:t>PHOTOSYNTHESIS</a:t>
            </a:r>
          </a:p>
        </p:txBody>
      </p:sp>
      <p:pic>
        <p:nvPicPr>
          <p:cNvPr id="5" name="Content Placeholder 4" descr="484px-Simple_photosynthesis_overview_svg.png"/>
          <p:cNvPicPr>
            <a:picLocks noGrp="1" noChangeAspect="1"/>
          </p:cNvPicPr>
          <p:nvPr>
            <p:ph idx="1"/>
          </p:nvPr>
        </p:nvPicPr>
        <p:blipFill>
          <a:blip r:embed="rId2" cstate="print"/>
          <a:stretch>
            <a:fillRect/>
          </a:stretch>
        </p:blipFill>
        <p:spPr>
          <a:xfrm>
            <a:off x="2057400" y="1066800"/>
            <a:ext cx="5181600" cy="4983163"/>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97562"/>
          </a:xfrm>
        </p:spPr>
        <p:txBody>
          <a:bodyPr>
            <a:normAutofit/>
          </a:bodyPr>
          <a:lstStyle/>
          <a:p>
            <a:pPr algn="l"/>
            <a:r>
              <a:rPr lang="en-US" sz="2400" dirty="0"/>
              <a:t>	- in most plants photosynthesis occurs in the DAYTIME </a:t>
            </a:r>
            <a:br>
              <a:rPr lang="en-US" sz="2400" dirty="0"/>
            </a:br>
            <a:r>
              <a:rPr lang="en-US" sz="2400" dirty="0"/>
              <a:t>		only</a:t>
            </a:r>
            <a:br>
              <a:rPr lang="en-US" sz="2400" dirty="0"/>
            </a:br>
            <a:br>
              <a:rPr lang="en-US" sz="2400" dirty="0"/>
            </a:br>
            <a:r>
              <a:rPr lang="en-US" sz="2400" dirty="0"/>
              <a:t>	- the </a:t>
            </a:r>
            <a:r>
              <a:rPr lang="en-US" sz="2400" dirty="0">
                <a:solidFill>
                  <a:srgbClr val="00B050"/>
                </a:solidFill>
              </a:rPr>
              <a:t>GLUCOSE and the OXYGEN made via photosynthesis</a:t>
            </a:r>
            <a:br>
              <a:rPr lang="en-US" sz="2400" dirty="0">
                <a:solidFill>
                  <a:srgbClr val="00B050"/>
                </a:solidFill>
              </a:rPr>
            </a:br>
            <a:r>
              <a:rPr lang="en-US" sz="2400" dirty="0">
                <a:solidFill>
                  <a:srgbClr val="00B050"/>
                </a:solidFill>
              </a:rPr>
              <a:t>		are used BY THE PLANT </a:t>
            </a:r>
            <a:r>
              <a:rPr lang="en-US" sz="2400" dirty="0"/>
              <a:t>in plant cell mitochondria 		to make ATP for the plant cell through the process 		of aerobic cellular respiration </a:t>
            </a:r>
            <a:br>
              <a:rPr lang="en-US" sz="2400" dirty="0"/>
            </a:br>
            <a:br>
              <a:rPr lang="en-US" sz="2400" dirty="0"/>
            </a:br>
            <a:br>
              <a:rPr lang="en-US" sz="2400" dirty="0"/>
            </a:br>
            <a:endParaRPr lang="en-US"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400" u="sng" dirty="0">
                <a:solidFill>
                  <a:srgbClr val="002060"/>
                </a:solidFill>
              </a:rPr>
              <a:t>ANOXYGENIC PHOTOSYNTHESIS</a:t>
            </a:r>
            <a:br>
              <a:rPr lang="en-US" sz="2400" u="sng" dirty="0">
                <a:solidFill>
                  <a:srgbClr val="002060"/>
                </a:solidFill>
              </a:rPr>
            </a:br>
            <a:br>
              <a:rPr lang="en-US" sz="2400" dirty="0"/>
            </a:br>
            <a:r>
              <a:rPr lang="en-US" sz="2400" dirty="0"/>
              <a:t>	- photosynthetic purple and green bacteria contain a </a:t>
            </a:r>
            <a:br>
              <a:rPr lang="en-US" sz="2400" dirty="0"/>
            </a:br>
            <a:r>
              <a:rPr lang="en-US" sz="2400" dirty="0"/>
              <a:t>		slightly different sunlight energy absorbing </a:t>
            </a:r>
            <a:br>
              <a:rPr lang="en-US" sz="2400" dirty="0"/>
            </a:br>
            <a:r>
              <a:rPr lang="en-US" sz="2400" dirty="0"/>
              <a:t>		molecule called </a:t>
            </a:r>
            <a:r>
              <a:rPr lang="en-US" sz="2400" dirty="0" err="1">
                <a:solidFill>
                  <a:srgbClr val="002060"/>
                </a:solidFill>
              </a:rPr>
              <a:t>bacteriochlorophyll</a:t>
            </a:r>
            <a:br>
              <a:rPr lang="en-US" sz="2400" dirty="0">
                <a:solidFill>
                  <a:srgbClr val="002060"/>
                </a:solidFill>
              </a:rPr>
            </a:br>
            <a:r>
              <a:rPr lang="en-US" sz="2400" dirty="0">
                <a:solidFill>
                  <a:srgbClr val="002060"/>
                </a:solidFill>
              </a:rPr>
              <a:t>	</a:t>
            </a:r>
            <a:r>
              <a:rPr lang="en-US" sz="2400" dirty="0"/>
              <a:t>- these bacteria DO NOT produce O</a:t>
            </a:r>
            <a:r>
              <a:rPr lang="en-US" sz="2400" dirty="0">
                <a:latin typeface="Calibri"/>
              </a:rPr>
              <a:t>₂ gas their </a:t>
            </a:r>
            <a:br>
              <a:rPr lang="en-US" sz="2400" dirty="0">
                <a:latin typeface="Calibri"/>
              </a:rPr>
            </a:br>
            <a:r>
              <a:rPr lang="en-US" sz="2400" dirty="0">
                <a:latin typeface="Calibri"/>
              </a:rPr>
              <a:t>		photosynthesis, because they do not split water.</a:t>
            </a:r>
            <a:br>
              <a:rPr lang="en-US" sz="2000" dirty="0">
                <a:latin typeface="Calibri"/>
              </a:rPr>
            </a:br>
            <a:r>
              <a:rPr lang="en-US" sz="2000" dirty="0">
                <a:latin typeface="Calibri"/>
              </a:rPr>
              <a:t>	- instead of using water as a source of electrons to make 			ATP (ATP is needed to perform photosynthesis), 			these bacteria use H₂ gas, H₂S gas or elemental 	    		sulfur as sources of electrons to make ATP; none of these 		have any oxygen molecules to release (in oxygenic 			photosynthesis, water is split and the hydrogen ions are 		used to make ATP as the oxygen molecules are released as 		O₂ </a:t>
            </a:r>
            <a:r>
              <a:rPr lang="en-US" sz="2400" dirty="0">
                <a:latin typeface="Calibri"/>
              </a:rPr>
              <a:t>)</a:t>
            </a:r>
            <a:endParaRPr lang="en-US" sz="2400" u="sng"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049962"/>
          </a:xfrm>
        </p:spPr>
        <p:txBody>
          <a:bodyPr>
            <a:normAutofit/>
          </a:bodyPr>
          <a:lstStyle/>
          <a:p>
            <a:r>
              <a:rPr lang="en-US" sz="3600" dirty="0">
                <a:solidFill>
                  <a:srgbClr val="002060"/>
                </a:solidFill>
              </a:rPr>
              <a:t>AEROBIC CELLULAR RESPIRATION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68962"/>
          </a:xfrm>
        </p:spPr>
        <p:txBody>
          <a:bodyPr>
            <a:normAutofit/>
          </a:bodyPr>
          <a:lstStyle/>
          <a:p>
            <a:r>
              <a:rPr lang="en-US" sz="2800" dirty="0"/>
              <a:t>The catabolism of glucose in the presence of</a:t>
            </a:r>
            <a:br>
              <a:rPr lang="en-US" sz="2800" dirty="0"/>
            </a:br>
            <a:r>
              <a:rPr lang="en-US" sz="2800" dirty="0"/>
              <a:t>O</a:t>
            </a:r>
            <a:r>
              <a:rPr lang="en-US" sz="2800" dirty="0">
                <a:latin typeface="Calibri"/>
              </a:rPr>
              <a:t>₂ gas proceeds in three steps:</a:t>
            </a:r>
            <a:br>
              <a:rPr lang="en-US" sz="2800" dirty="0">
                <a:latin typeface="Calibri"/>
              </a:rPr>
            </a:br>
            <a:br>
              <a:rPr lang="en-US" sz="2800" dirty="0">
                <a:latin typeface="Calibri"/>
              </a:rPr>
            </a:br>
            <a:r>
              <a:rPr lang="en-US" sz="2400" dirty="0">
                <a:solidFill>
                  <a:srgbClr val="7030A0"/>
                </a:solidFill>
                <a:latin typeface="Calibri"/>
              </a:rPr>
              <a:t>GLYCOLYSIS (the splitting of glucose to 2 </a:t>
            </a:r>
            <a:r>
              <a:rPr lang="en-US" sz="2400" dirty="0" err="1">
                <a:solidFill>
                  <a:srgbClr val="7030A0"/>
                </a:solidFill>
                <a:latin typeface="Calibri"/>
              </a:rPr>
              <a:t>pyruvates</a:t>
            </a:r>
            <a:r>
              <a:rPr lang="en-US" sz="2400" dirty="0">
                <a:solidFill>
                  <a:srgbClr val="7030A0"/>
                </a:solidFill>
                <a:latin typeface="Calibri"/>
              </a:rPr>
              <a:t>)</a:t>
            </a:r>
            <a:br>
              <a:rPr lang="en-US" sz="2400" dirty="0">
                <a:latin typeface="Calibri"/>
              </a:rPr>
            </a:br>
            <a:br>
              <a:rPr lang="en-US" sz="2400" dirty="0">
                <a:latin typeface="Calibri"/>
              </a:rPr>
            </a:br>
            <a:r>
              <a:rPr lang="en-US" sz="2400" dirty="0">
                <a:solidFill>
                  <a:srgbClr val="7030A0"/>
                </a:solidFill>
                <a:latin typeface="Calibri"/>
              </a:rPr>
              <a:t>KREBS CYCLE (citric acid cycle)</a:t>
            </a:r>
            <a:br>
              <a:rPr lang="en-US" sz="2400" dirty="0">
                <a:solidFill>
                  <a:srgbClr val="7030A0"/>
                </a:solidFill>
                <a:latin typeface="Calibri"/>
              </a:rPr>
            </a:br>
            <a:br>
              <a:rPr lang="en-US" sz="2400" dirty="0">
                <a:latin typeface="Calibri"/>
              </a:rPr>
            </a:br>
            <a:r>
              <a:rPr lang="en-US" sz="2400" dirty="0">
                <a:solidFill>
                  <a:srgbClr val="7030A0"/>
                </a:solidFill>
                <a:latin typeface="Calibri"/>
              </a:rPr>
              <a:t>ELECTRON TRANSPORT SYSTEM</a:t>
            </a:r>
            <a:br>
              <a:rPr lang="en-US" sz="2400" dirty="0">
                <a:latin typeface="Calibri"/>
              </a:rPr>
            </a:br>
            <a:br>
              <a:rPr lang="en-US" sz="2400" dirty="0">
                <a:latin typeface="Calibri"/>
              </a:rPr>
            </a:br>
            <a:endParaRPr lang="en-US" sz="2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Aerobic cellular respiration occurs in 3 steps:</a:t>
            </a:r>
            <a:br>
              <a:rPr lang="en-US" sz="2400" dirty="0"/>
            </a:br>
            <a:r>
              <a:rPr lang="en-US" sz="2400" dirty="0"/>
              <a:t>Glycolysis, Krebs cycle and Electron transport chain</a:t>
            </a:r>
          </a:p>
        </p:txBody>
      </p:sp>
      <p:pic>
        <p:nvPicPr>
          <p:cNvPr id="5" name="Content Placeholder 4" descr="cell respiration.jpg"/>
          <p:cNvPicPr>
            <a:picLocks noGrp="1" noChangeAspect="1"/>
          </p:cNvPicPr>
          <p:nvPr>
            <p:ph idx="1"/>
          </p:nvPr>
        </p:nvPicPr>
        <p:blipFill>
          <a:blip r:embed="rId2" cstate="print"/>
          <a:stretch>
            <a:fillRect/>
          </a:stretch>
        </p:blipFill>
        <p:spPr>
          <a:xfrm>
            <a:off x="1066800" y="1447800"/>
            <a:ext cx="7010400" cy="4800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p:spPr>
        <p:txBody>
          <a:bodyPr>
            <a:normAutofit/>
          </a:bodyPr>
          <a:lstStyle/>
          <a:p>
            <a:pPr algn="l"/>
            <a:r>
              <a:rPr lang="en-US" sz="2800" dirty="0"/>
              <a:t>Most bacteria will grow if they are in a temperature 	range that spans 30-40°C around their optimum 	growth temperature.</a:t>
            </a:r>
            <a:br>
              <a:rPr lang="en-US" sz="2800" dirty="0"/>
            </a:br>
            <a:r>
              <a:rPr lang="en-US" sz="2800" dirty="0"/>
              <a:t>The temperature can affect the growth rate, 	metabolism, morphology, reproduction rate and 	nutrient requirements of the bacterium.</a:t>
            </a:r>
            <a:br>
              <a:rPr lang="en-US" sz="2800" dirty="0"/>
            </a:br>
            <a:r>
              <a:rPr lang="en-US" sz="2800" dirty="0"/>
              <a:t>Bacteria are grouped by their temperature affinity into 	three groups:</a:t>
            </a:r>
            <a:br>
              <a:rPr lang="en-US" sz="2800" dirty="0"/>
            </a:br>
            <a:r>
              <a:rPr lang="en-US" sz="2800" dirty="0"/>
              <a:t>	a) </a:t>
            </a:r>
            <a:r>
              <a:rPr lang="en-US" sz="2800" dirty="0">
                <a:solidFill>
                  <a:srgbClr val="0070C0"/>
                </a:solidFill>
              </a:rPr>
              <a:t>Psychrophiles</a:t>
            </a:r>
            <a:br>
              <a:rPr lang="en-US" sz="2800" dirty="0"/>
            </a:br>
            <a:r>
              <a:rPr lang="en-US" sz="2800" dirty="0"/>
              <a:t>	b) </a:t>
            </a:r>
            <a:r>
              <a:rPr lang="en-US" sz="2800" dirty="0">
                <a:solidFill>
                  <a:srgbClr val="00B050"/>
                </a:solidFill>
              </a:rPr>
              <a:t>Mesophiles</a:t>
            </a:r>
            <a:br>
              <a:rPr lang="en-US" sz="2800" dirty="0"/>
            </a:br>
            <a:r>
              <a:rPr lang="en-US" sz="2800" dirty="0"/>
              <a:t>	c) </a:t>
            </a:r>
            <a:r>
              <a:rPr lang="en-US" sz="2800" dirty="0">
                <a:solidFill>
                  <a:srgbClr val="FF0000"/>
                </a:solidFill>
              </a:rPr>
              <a:t>Thermophiles</a:t>
            </a:r>
            <a:br>
              <a:rPr lang="en-US" sz="2800" dirty="0">
                <a:solidFill>
                  <a:srgbClr val="FF0000"/>
                </a:solidFill>
              </a:rPr>
            </a:br>
            <a:br>
              <a:rPr lang="en-US" sz="2800" dirty="0"/>
            </a:br>
            <a:endParaRPr lang="en-US" sz="2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normAutofit/>
          </a:bodyPr>
          <a:lstStyle/>
          <a:p>
            <a:pPr algn="l"/>
            <a:r>
              <a:rPr lang="en-US" sz="2800" dirty="0"/>
              <a:t>WHY DO BACTERIA AND EUKARYOTIC CELLS PRODUCE 	DIFFERENT AMOUNTS OF ATP FROM ONE 	MOLECULE OF GLUCOSE?</a:t>
            </a:r>
            <a:br>
              <a:rPr lang="en-US" sz="2800" dirty="0"/>
            </a:br>
            <a:br>
              <a:rPr lang="en-US" sz="2800" dirty="0"/>
            </a:br>
            <a:r>
              <a:rPr lang="en-US" sz="2400" dirty="0"/>
              <a:t>	- </a:t>
            </a:r>
            <a:r>
              <a:rPr lang="en-US" sz="2400" dirty="0">
                <a:solidFill>
                  <a:srgbClr val="FF0000"/>
                </a:solidFill>
              </a:rPr>
              <a:t>bacteria generally make 38 ATP </a:t>
            </a:r>
            <a:r>
              <a:rPr lang="en-US" sz="2400" dirty="0"/>
              <a:t>molecules from each 		molecule of glucose catabolized in cell respiration, 		but </a:t>
            </a:r>
            <a:r>
              <a:rPr lang="en-US" sz="2400" dirty="0">
                <a:solidFill>
                  <a:srgbClr val="FF0000"/>
                </a:solidFill>
              </a:rPr>
              <a:t>eukaryotic cells generally produce only 36 ATP </a:t>
            </a:r>
            <a:r>
              <a:rPr lang="en-US" sz="2400" dirty="0"/>
              <a:t>		molecules from glucose using the same pathway!!</a:t>
            </a:r>
            <a:r>
              <a:rPr lang="en-US" sz="2800" dirty="0"/>
              <a:t> </a:t>
            </a:r>
            <a:br>
              <a:rPr lang="en-US" sz="2800" dirty="0"/>
            </a:br>
            <a:br>
              <a:rPr lang="en-US" sz="2800" dirty="0"/>
            </a:br>
            <a:endParaRPr lang="en-US" sz="28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Eukaryotic aerobic cellular respiration</a:t>
            </a:r>
          </a:p>
        </p:txBody>
      </p:sp>
      <p:pic>
        <p:nvPicPr>
          <p:cNvPr id="5" name="Content Placeholder 4" descr="Overview of cell repiration.gif"/>
          <p:cNvPicPr>
            <a:picLocks noGrp="1" noChangeAspect="1"/>
          </p:cNvPicPr>
          <p:nvPr>
            <p:ph idx="1"/>
          </p:nvPr>
        </p:nvPicPr>
        <p:blipFill>
          <a:blip r:embed="rId2" cstate="print"/>
          <a:stretch>
            <a:fillRect/>
          </a:stretch>
        </p:blipFill>
        <p:spPr>
          <a:xfrm>
            <a:off x="1447800" y="1371600"/>
            <a:ext cx="6096000" cy="4572000"/>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a:t>The reason is since eukaryotic cells have mitochondria, 	the 2 NADH molecules produced in glycolysis 	must travel into the mitochondria to be 	processed in the electron transport system.  This 	doesn’t occur in the prokaryotic cells where all of 	the chemical reactions occur side by side.</a:t>
            </a:r>
            <a:br>
              <a:rPr lang="en-US" sz="2800" dirty="0"/>
            </a:br>
            <a:r>
              <a:rPr lang="en-US" sz="2800" dirty="0"/>
              <a:t>In eukaryotes, each NADH that moves into the 	mitochondria will need to use one ATP to pass 	through the mitochondrial membranes and enter 	the organelle.</a:t>
            </a:r>
            <a:br>
              <a:rPr lang="en-US" sz="2800" dirty="0"/>
            </a:br>
            <a:r>
              <a:rPr lang="en-US" sz="2800" dirty="0"/>
              <a:t>Therefore, eukaryotes lose a net 2 ATP and result in less 	ATP being produced than in prokaryotes.</a:t>
            </a:r>
            <a:br>
              <a:rPr lang="en-US" sz="2800" dirty="0"/>
            </a:br>
            <a:endParaRPr lang="en-US" sz="2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sz="3600" dirty="0">
                <a:solidFill>
                  <a:srgbClr val="0070C0"/>
                </a:solidFill>
              </a:rPr>
              <a:t>FERMENTATION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gn="l"/>
            <a:r>
              <a:rPr lang="en-US" sz="2800" dirty="0"/>
              <a:t>	- this is the fate of the pyruvic acid produced in 			glycolysis </a:t>
            </a:r>
            <a:r>
              <a:rPr lang="en-US" sz="2800" i="1" u="sng" dirty="0"/>
              <a:t>if no oxygen gas is present</a:t>
            </a:r>
            <a:br>
              <a:rPr lang="en-US" sz="2800" i="1" u="sng" dirty="0"/>
            </a:br>
            <a:br>
              <a:rPr lang="en-US" sz="2800" dirty="0"/>
            </a:br>
            <a:r>
              <a:rPr lang="en-US" sz="2800" dirty="0"/>
              <a:t>	- besides the 2 ATP made through glycolysis, </a:t>
            </a:r>
            <a:br>
              <a:rPr lang="en-US" sz="2800" dirty="0"/>
            </a:br>
            <a:r>
              <a:rPr lang="en-US" sz="2800" dirty="0"/>
              <a:t>		there is no further ATP production when</a:t>
            </a:r>
            <a:br>
              <a:rPr lang="en-US" sz="2800" dirty="0"/>
            </a:br>
            <a:r>
              <a:rPr lang="en-US" sz="2800" dirty="0"/>
              <a:t>		no oxygen gas is present</a:t>
            </a:r>
            <a:br>
              <a:rPr lang="en-US" sz="2800" dirty="0"/>
            </a:br>
            <a:br>
              <a:rPr lang="en-US" sz="2800" dirty="0"/>
            </a:br>
            <a:r>
              <a:rPr lang="en-US" sz="2800" dirty="0"/>
              <a:t>	- the pyruvic acid produced from glucose through 		glycolysis can be further metabolized 			through several pathways:</a:t>
            </a:r>
            <a:br>
              <a:rPr lang="en-US" sz="2800" dirty="0"/>
            </a:br>
            <a:r>
              <a:rPr lang="en-US" sz="2800" dirty="0"/>
              <a:t>		a) </a:t>
            </a:r>
            <a:r>
              <a:rPr lang="en-US" sz="2800" dirty="0">
                <a:solidFill>
                  <a:srgbClr val="002060"/>
                </a:solidFill>
              </a:rPr>
              <a:t>ethyl alcohol fermentation </a:t>
            </a:r>
            <a:br>
              <a:rPr lang="en-US" sz="2800" dirty="0"/>
            </a:br>
            <a:r>
              <a:rPr lang="en-US" sz="2800" dirty="0"/>
              <a:t>		b) </a:t>
            </a:r>
            <a:r>
              <a:rPr lang="en-US" sz="2800" dirty="0">
                <a:solidFill>
                  <a:srgbClr val="7030A0"/>
                </a:solidFill>
              </a:rPr>
              <a:t>lactic acid fermentation</a:t>
            </a:r>
            <a:br>
              <a:rPr lang="en-US" sz="2800" dirty="0"/>
            </a:br>
            <a:r>
              <a:rPr lang="en-US" sz="2800" dirty="0"/>
              <a:t>		c) </a:t>
            </a:r>
            <a:r>
              <a:rPr lang="en-US" sz="2800" dirty="0">
                <a:solidFill>
                  <a:srgbClr val="0070C0"/>
                </a:solidFill>
              </a:rPr>
              <a:t>mixed acid fermentation</a:t>
            </a:r>
            <a:br>
              <a:rPr lang="en-US" sz="2800" dirty="0"/>
            </a:br>
            <a:endParaRPr lang="en-US" sz="2800" i="1" u="sng"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Ethanol (ethyl alcohol) fermentation</a:t>
            </a:r>
            <a:br>
              <a:rPr lang="en-US" sz="2000" dirty="0"/>
            </a:br>
            <a:r>
              <a:rPr lang="en-US" sz="2000" dirty="0"/>
              <a:t>- the pyruvic acid (</a:t>
            </a:r>
            <a:r>
              <a:rPr lang="en-US" sz="2000" dirty="0" err="1"/>
              <a:t>pyruvate</a:t>
            </a:r>
            <a:r>
              <a:rPr lang="en-US" sz="2000" dirty="0"/>
              <a:t>) is manufactured from glucose through glycolysis</a:t>
            </a:r>
          </a:p>
        </p:txBody>
      </p:sp>
      <p:pic>
        <p:nvPicPr>
          <p:cNvPr id="5" name="Content Placeholder 4" descr="05-22_fermentation_1.jpg"/>
          <p:cNvPicPr>
            <a:picLocks noGrp="1" noChangeAspect="1"/>
          </p:cNvPicPr>
          <p:nvPr>
            <p:ph idx="1"/>
          </p:nvPr>
        </p:nvPicPr>
        <p:blipFill>
          <a:blip r:embed="rId2" cstate="print"/>
          <a:stretch>
            <a:fillRect/>
          </a:stretch>
        </p:blipFill>
        <p:spPr>
          <a:xfrm>
            <a:off x="1549934" y="2122714"/>
            <a:ext cx="6120332" cy="3526971"/>
          </a:xfr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Ethanol fermentation occurs when yeast (Saccharomyces) ferment sugars to make beer, wine and bread.</a:t>
            </a:r>
          </a:p>
        </p:txBody>
      </p:sp>
      <p:sp>
        <p:nvSpPr>
          <p:cNvPr id="4" name="Text Placeholder 3"/>
          <p:cNvSpPr>
            <a:spLocks noGrp="1"/>
          </p:cNvSpPr>
          <p:nvPr>
            <p:ph type="body" idx="1"/>
          </p:nvPr>
        </p:nvSpPr>
        <p:spPr/>
        <p:txBody>
          <a:bodyPr/>
          <a:lstStyle/>
          <a:p>
            <a:endParaRPr lang="en-US"/>
          </a:p>
        </p:txBody>
      </p:sp>
      <p:pic>
        <p:nvPicPr>
          <p:cNvPr id="8" name="Content Placeholder 7" descr="beer.jpg"/>
          <p:cNvPicPr>
            <a:picLocks noGrp="1" noChangeAspect="1"/>
          </p:cNvPicPr>
          <p:nvPr>
            <p:ph sz="half" idx="2"/>
          </p:nvPr>
        </p:nvPicPr>
        <p:blipFill>
          <a:blip r:embed="rId2" cstate="print"/>
          <a:stretch>
            <a:fillRect/>
          </a:stretch>
        </p:blipFill>
        <p:spPr>
          <a:xfrm>
            <a:off x="762000" y="1600200"/>
            <a:ext cx="3428999" cy="4038599"/>
          </a:xfrm>
        </p:spPr>
      </p:pic>
      <p:sp>
        <p:nvSpPr>
          <p:cNvPr id="6" name="Text Placeholder 5"/>
          <p:cNvSpPr>
            <a:spLocks noGrp="1"/>
          </p:cNvSpPr>
          <p:nvPr>
            <p:ph type="body" sz="quarter" idx="3"/>
          </p:nvPr>
        </p:nvSpPr>
        <p:spPr/>
        <p:txBody>
          <a:bodyPr/>
          <a:lstStyle/>
          <a:p>
            <a:endParaRPr lang="en-US"/>
          </a:p>
        </p:txBody>
      </p:sp>
      <p:pic>
        <p:nvPicPr>
          <p:cNvPr id="9" name="Content Placeholder 8" descr="alcohol ferm.jpg"/>
          <p:cNvPicPr>
            <a:picLocks noGrp="1" noChangeAspect="1"/>
          </p:cNvPicPr>
          <p:nvPr>
            <p:ph sz="quarter" idx="4"/>
          </p:nvPr>
        </p:nvPicPr>
        <p:blipFill>
          <a:blip r:embed="rId3" cstate="print"/>
          <a:stretch>
            <a:fillRect/>
          </a:stretch>
        </p:blipFill>
        <p:spPr>
          <a:xfrm>
            <a:off x="4648200" y="1600200"/>
            <a:ext cx="3886200" cy="4114800"/>
          </a:xfr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The 2 pyruvic acid molecules made through glycolysis of glucose can be fermented by bacterial species to make lactic acid.</a:t>
            </a:r>
          </a:p>
        </p:txBody>
      </p:sp>
      <p:pic>
        <p:nvPicPr>
          <p:cNvPr id="5" name="Content Placeholder 4" descr="05-22_fermentation_1.jpg"/>
          <p:cNvPicPr>
            <a:picLocks noGrp="1" noChangeAspect="1"/>
          </p:cNvPicPr>
          <p:nvPr>
            <p:ph idx="1"/>
          </p:nvPr>
        </p:nvPicPr>
        <p:blipFill>
          <a:blip r:embed="rId2" cstate="print"/>
          <a:stretch>
            <a:fillRect/>
          </a:stretch>
        </p:blipFill>
        <p:spPr>
          <a:xfrm>
            <a:off x="1828800" y="1600200"/>
            <a:ext cx="5486400" cy="3581400"/>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noAutofit/>
          </a:bodyPr>
          <a:lstStyle/>
          <a:p>
            <a:r>
              <a:rPr lang="en-US" sz="2000" dirty="0"/>
              <a:t>Yogurt and cheese are made with lactic acid producing bacteria.</a:t>
            </a:r>
          </a:p>
        </p:txBody>
      </p:sp>
      <p:pic>
        <p:nvPicPr>
          <p:cNvPr id="9" name="Content Placeholder 8" descr="Overview of cell repiration.gif"/>
          <p:cNvPicPr>
            <a:picLocks noGrp="1" noChangeAspect="1"/>
          </p:cNvPicPr>
          <p:nvPr>
            <p:ph sz="half" idx="2"/>
          </p:nvPr>
        </p:nvPicPr>
        <p:blipFill>
          <a:blip r:embed="rId2" cstate="print"/>
          <a:stretch>
            <a:fillRect/>
          </a:stretch>
        </p:blipFill>
        <p:spPr>
          <a:xfrm>
            <a:off x="990600" y="2514600"/>
            <a:ext cx="2743200" cy="2895600"/>
          </a:xfrm>
        </p:spPr>
      </p:pic>
      <p:sp>
        <p:nvSpPr>
          <p:cNvPr id="7" name="Text Placeholder 6"/>
          <p:cNvSpPr>
            <a:spLocks noGrp="1"/>
          </p:cNvSpPr>
          <p:nvPr>
            <p:ph type="body" sz="quarter" idx="3"/>
          </p:nvPr>
        </p:nvSpPr>
        <p:spPr/>
        <p:txBody>
          <a:bodyPr>
            <a:noAutofit/>
          </a:bodyPr>
          <a:lstStyle/>
          <a:p>
            <a:r>
              <a:rPr lang="en-US" sz="2000" dirty="0"/>
              <a:t>Sourdough bread is made with lactic acid producing bacteria.</a:t>
            </a:r>
          </a:p>
        </p:txBody>
      </p:sp>
      <p:pic>
        <p:nvPicPr>
          <p:cNvPr id="10" name="Content Placeholder 9" descr="250px-Sourdough_miche_&amp;_boule.jpg"/>
          <p:cNvPicPr>
            <a:picLocks noGrp="1" noChangeAspect="1"/>
          </p:cNvPicPr>
          <p:nvPr>
            <p:ph sz="quarter" idx="4"/>
          </p:nvPr>
        </p:nvPicPr>
        <p:blipFill>
          <a:blip r:embed="rId3" cstate="print"/>
          <a:stretch>
            <a:fillRect/>
          </a:stretch>
        </p:blipFill>
        <p:spPr>
          <a:xfrm>
            <a:off x="4953000" y="2819400"/>
            <a:ext cx="3175000" cy="2082800"/>
          </a:xfr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Lactic acid producing bacteria are used to make many foods like pickles and fermented cabbage (sauerkraut).</a:t>
            </a:r>
          </a:p>
        </p:txBody>
      </p:sp>
      <p:sp>
        <p:nvSpPr>
          <p:cNvPr id="9" name="Text Placeholder 8"/>
          <p:cNvSpPr>
            <a:spLocks noGrp="1"/>
          </p:cNvSpPr>
          <p:nvPr>
            <p:ph type="body" idx="1"/>
          </p:nvPr>
        </p:nvSpPr>
        <p:spPr/>
        <p:txBody>
          <a:bodyPr/>
          <a:lstStyle/>
          <a:p>
            <a:endParaRPr lang="en-US"/>
          </a:p>
        </p:txBody>
      </p:sp>
      <p:pic>
        <p:nvPicPr>
          <p:cNvPr id="7" name="Content Placeholder 6" descr="Catalase.gif"/>
          <p:cNvPicPr>
            <a:picLocks noGrp="1" noChangeAspect="1"/>
          </p:cNvPicPr>
          <p:nvPr>
            <p:ph sz="half" idx="2"/>
          </p:nvPr>
        </p:nvPicPr>
        <p:blipFill>
          <a:blip r:embed="rId2" cstate="print"/>
          <a:stretch>
            <a:fillRect/>
          </a:stretch>
        </p:blipFill>
        <p:spPr>
          <a:xfrm>
            <a:off x="838200" y="1600200"/>
            <a:ext cx="3352800" cy="3352800"/>
          </a:xfrm>
        </p:spPr>
      </p:pic>
      <p:sp>
        <p:nvSpPr>
          <p:cNvPr id="10" name="Text Placeholder 9"/>
          <p:cNvSpPr>
            <a:spLocks noGrp="1"/>
          </p:cNvSpPr>
          <p:nvPr>
            <p:ph type="body" sz="quarter" idx="3"/>
          </p:nvPr>
        </p:nvSpPr>
        <p:spPr/>
        <p:txBody>
          <a:bodyPr/>
          <a:lstStyle/>
          <a:p>
            <a:endParaRPr lang="en-US"/>
          </a:p>
        </p:txBody>
      </p:sp>
      <p:pic>
        <p:nvPicPr>
          <p:cNvPr id="8" name="Content Placeholder 7" descr="sauerkraut lactic acid ferm.jpg"/>
          <p:cNvPicPr>
            <a:picLocks noGrp="1" noChangeAspect="1"/>
          </p:cNvPicPr>
          <p:nvPr>
            <p:ph sz="quarter" idx="4"/>
          </p:nvPr>
        </p:nvPicPr>
        <p:blipFill>
          <a:blip r:embed="rId3" cstate="print"/>
          <a:stretch>
            <a:fillRect/>
          </a:stretch>
        </p:blipFill>
        <p:spPr>
          <a:xfrm>
            <a:off x="5105400" y="1600200"/>
            <a:ext cx="3276600" cy="3429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Terms used to describe the temperature affinity of different types of bacteria.</a:t>
            </a:r>
          </a:p>
        </p:txBody>
      </p:sp>
      <p:pic>
        <p:nvPicPr>
          <p:cNvPr id="4" name="Content Placeholder 3" descr="temperature.jpg"/>
          <p:cNvPicPr>
            <a:picLocks noGrp="1" noChangeAspect="1"/>
          </p:cNvPicPr>
          <p:nvPr>
            <p:ph idx="1"/>
          </p:nvPr>
        </p:nvPicPr>
        <p:blipFill>
          <a:blip r:embed="rId2" cstate="print"/>
          <a:stretch>
            <a:fillRect/>
          </a:stretch>
        </p:blipFill>
        <p:spPr>
          <a:xfrm>
            <a:off x="1219200" y="1676400"/>
            <a:ext cx="6781800" cy="4191000"/>
          </a:xfr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533400"/>
            <a:ext cx="8229600" cy="1143000"/>
          </a:xfrm>
        </p:spPr>
        <p:txBody>
          <a:bodyPr>
            <a:normAutofit fontScale="90000"/>
          </a:bodyPr>
          <a:lstStyle/>
          <a:p>
            <a:r>
              <a:rPr lang="en-US" sz="2200" dirty="0"/>
              <a:t>Lactic acid fermentation is what makes you feel your muscles “burn” during aerobic exercise; due to the need for even more ATP than can be produced aerobically, your muscles make ATP </a:t>
            </a:r>
            <a:r>
              <a:rPr lang="en-US" sz="2200" dirty="0" err="1"/>
              <a:t>anaerobically</a:t>
            </a:r>
            <a:r>
              <a:rPr lang="en-US" sz="2200" dirty="0"/>
              <a:t> for a short time.</a:t>
            </a:r>
          </a:p>
        </p:txBody>
      </p:sp>
      <p:pic>
        <p:nvPicPr>
          <p:cNvPr id="9" name="Content Placeholder 8" descr="muscle lactic.jpg"/>
          <p:cNvPicPr>
            <a:picLocks noGrp="1" noChangeAspect="1"/>
          </p:cNvPicPr>
          <p:nvPr>
            <p:ph idx="1"/>
          </p:nvPr>
        </p:nvPicPr>
        <p:blipFill>
          <a:blip r:embed="rId2" cstate="print"/>
          <a:stretch>
            <a:fillRect/>
          </a:stretch>
        </p:blipFill>
        <p:spPr>
          <a:xfrm>
            <a:off x="3048000" y="1905000"/>
            <a:ext cx="3005239" cy="3916363"/>
          </a:xfr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2400" dirty="0"/>
              <a:t>Mixed acid fermenting bacteria can be positively identified with the Methyl Red test.  A positive test indicates the bacteria can ferment glucose and make large amounts of stable mixed acids.</a:t>
            </a:r>
          </a:p>
        </p:txBody>
      </p:sp>
      <p:pic>
        <p:nvPicPr>
          <p:cNvPr id="7" name="Content Placeholder 6" descr="350px-Ecoli_flagellum.jpg"/>
          <p:cNvPicPr>
            <a:picLocks noGrp="1" noChangeAspect="1"/>
          </p:cNvPicPr>
          <p:nvPr>
            <p:ph idx="1"/>
          </p:nvPr>
        </p:nvPicPr>
        <p:blipFill>
          <a:blip r:embed="rId2" cstate="print"/>
          <a:stretch>
            <a:fillRect/>
          </a:stretch>
        </p:blipFill>
        <p:spPr>
          <a:xfrm>
            <a:off x="1173279" y="1600200"/>
            <a:ext cx="6797441" cy="4525963"/>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821362"/>
          </a:xfrm>
        </p:spPr>
        <p:txBody>
          <a:bodyPr>
            <a:normAutofit/>
          </a:bodyPr>
          <a:lstStyle/>
          <a:p>
            <a:r>
              <a:rPr lang="en-US" sz="2800" dirty="0"/>
              <a:t>CONTROL OF MICROBIAL GROWTH</a:t>
            </a:r>
            <a:br>
              <a:rPr lang="en-US" sz="2800" dirty="0"/>
            </a:br>
            <a:br>
              <a:rPr lang="en-US" sz="2800" dirty="0"/>
            </a:br>
            <a:r>
              <a:rPr lang="en-US" sz="2800" dirty="0"/>
              <a:t>go to Lecture Packet 3 – part B power points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1076</Words>
  <Application>Microsoft Office PowerPoint</Application>
  <PresentationFormat>On-screen Show (4:3)</PresentationFormat>
  <Paragraphs>101</Paragraphs>
  <Slides>92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92</vt:i4>
      </vt:variant>
    </vt:vector>
  </HeadingPairs>
  <TitlesOfParts>
    <vt:vector size="96" baseType="lpstr">
      <vt:lpstr>Arial</vt:lpstr>
      <vt:lpstr>Calibri</vt:lpstr>
      <vt:lpstr>Wingdings</vt:lpstr>
      <vt:lpstr>Office Theme</vt:lpstr>
      <vt:lpstr>LECTURE TEST PACKET #3</vt:lpstr>
      <vt:lpstr>WHAT ARE THE 8 MAJOR ENVIRONMENTAL FACTORS WHICH EXERT THE GREATEST INFLUENCE ON THE SURVIVAL OF MICROORGANISMS?   1. Nutrients and energy sources  2. Temperature  3. Amount of moisture  4. Presence or absence of gases  5. Osmotic pressure  6. pH   7. Presence or absence of light or radiation  8. Other organisms </vt:lpstr>
      <vt:lpstr>EFFECTS OF ENVIRONMENTAL CONDITIONS ON BACTERIAL GROWTH  </vt:lpstr>
      <vt:lpstr>The ability to survive in environmental conditions and reproduce is called VIABILITY.  (Viable bacteria are alive)</vt:lpstr>
      <vt:lpstr>1. TEMPERATURE   - there are NO organisms that grow at all temperatures   - generally the reason why most organisms cannot    survive  in very hot environments is because, even   though a slight increase in temperature causes   faster enzyme reactions, more drastic increases in   temperature cause enzymes to denature.  </vt:lpstr>
      <vt:lpstr> - generally the reason why most organisms cannot grow   at low temperatures is because cell membranes   lose their fluid nature and this makes ATP    production more difficult.   - each bacterial species has three (3) important    temperatures that are characteristic for that   species under given conditions; these three    temperatures are a species’ CARDINAL    TEMPERATURES; they include the minimum, the   maximum and the optimum temperature at which   a bacterial species will grow.</vt:lpstr>
      <vt:lpstr>Each bacterial species has a series of cardinal temperatures.</vt:lpstr>
      <vt:lpstr>Most bacteria will grow if they are in a temperature  range that spans 30-40°C around their optimum  growth temperature. The temperature can affect the growth rate,  metabolism, morphology, reproduction rate and  nutrient requirements of the bacterium. Bacteria are grouped by their temperature affinity into  three groups:  a) Psychrophiles  b) Mesophiles  c) Thermophiles  </vt:lpstr>
      <vt:lpstr>Terms used to describe the temperature affinity of different types of bacteria.</vt:lpstr>
      <vt:lpstr>A. PSYCHROPHILES  - these grow in oceans, snow fields, glaciers and other   constantly cold environments  - some can grow in temperatures that approach 0°C  - NO bacterial growth occurs in frozen solid conditions,   but frozen conditions usually don’t kill many   bacteria; instead, in cold, bacteria are in a state   of suspended animation  - psychrophiles can exist in cold environments because   they have high concentrations of unsaturated   fatty acids in their phospholipid bilayers of their   cell membranes, so that they can maintain    some fluidity in the cold   - some mesophilic bacteria can also grow in cold    environments and are called psychrotolerant</vt:lpstr>
      <vt:lpstr>B. MESOPHILES  - grow best at 25-40°C  - saprophytes (decomposers) grow best at 25°C  - human pathogens grow best at 37°C   - Listeria monocytogenes is a psychrotolerant   bacterium that causes a type of food    poisoning that can lead to miscarriages  </vt:lpstr>
      <vt:lpstr>C. THERMOPHILES  - grow at soil surfaces that get to 50-70°C, in   deserts, electrical power plant water,    compost, silage and hot springs  - organisms that grow at these temperatures are   usually prokaryotes; hyperthermophiles   include some archaebacteria  - to survive the problem of enzyme denaturation,   these bacteria rapidly produce enzymes   and use more heat stable amino acids;   their cell membranes have higher    concentrations of saturated fatty acids   than other organisms</vt:lpstr>
      <vt:lpstr>2. pH  - in microbial growth media pH buffers are    commonly used to keep the pH of the   media relatively constant (around 7), since   microbes often produce wastes that can   change the pH of their environment    resulting in death  - in microbiological media that are differential,   pH indicators are commonly employed to   distinguish between bacterial species and   to detect the enzymes that the bacteria   contain</vt:lpstr>
      <vt:lpstr>Different bacteria have various pH affinities (acidophiles, neutralophiles and alkalophiles); fungi appear to be more acid tolerant than bacteria.</vt:lpstr>
      <vt:lpstr>3. WATER AVAILABILITY  - all organisms need water to survive  - know the definition of osmosis  - Plasmolysis is the loss of water from cells    placed in a hypertonic solution (high salt   or sugar for example); it causes the cell   membrane to shrink from the cell wall and   may result in cell death  - In cells without a cell wall (like your RBC’s) this   shrinkage is called crenation </vt:lpstr>
      <vt:lpstr>Bacterial and plant cells (cells with cell walls) undergo plasmolysis in a hypertonic solution; cells without cell walls (such as animal cells) undergo crenation in a hypertonic solution.</vt:lpstr>
      <vt:lpstr> A) HALOPHILES   - like salt   - Staphylococcus spp.   B) OSMOPHILES   - like solutes like sugar   - fungi like higher sugar concentrations than most    bacteria   C) XEROPHILES   - can survive in arid (dry) conditions   - they use compatible intracellular solutes to    absorb any available water from their    environment </vt:lpstr>
      <vt:lpstr>PowerPoint Presentation</vt:lpstr>
      <vt:lpstr>Xerophile “desert varnish” discolors boulders in a desert</vt:lpstr>
      <vt:lpstr>4. OXYGEN REQUIREMENTS  - our atmosphere has approximately 18-21% O₂   (about 78% is N₂)  - to test for the oxygen requirements for each    bacterial species, we can use media such    as fluid thioglycollate media (FTM)   - FTM contains the pink dye resazurin to     detect the presence of O₂   - different levels in the media have      different concentrations of O₂ (at     the top there are atmospheric     concentrations, at the bottom there     is no O₂)</vt:lpstr>
      <vt:lpstr>FTM showing different types of bacteria and their need for different concentrations of O₂</vt:lpstr>
      <vt:lpstr>A) STRICT (OBLIGATE) AEROBES  - these organisms produce toxic H₂O₂ intracellularly as   a result of aerobic cellular respiration  - aerobes have enzymes (catalase, peroxidase) to remove   the toxic hydrogen peroxide from their cells  -the CATALASE test is used in common bacterial    identification schemes and detects the presence   of this enzyme     2H₂O₂ + catalase  2H₂O + O₂ (bubbles)    - the catalase test is an easy way to distinguish    Staphylococcus spp from     Streptococcus spp </vt:lpstr>
      <vt:lpstr> CATALASE TEST after adding hydrogen peroxide,  oxygen bubbles are produced by bacteria that produce the enzyme catalase</vt:lpstr>
      <vt:lpstr>B) FACULTATIVE ANAEROBES  -  grow better with O₂ but can survive when it is   absent  C) MICROAEROPHILES  - these bacteria like O₂ concentrations between   1% - 15%  </vt:lpstr>
      <vt:lpstr>D) STRICT (OBLIGATE) ANAEROBES  - these bacteria are killed in the presence of O₂  - Clostridium spp are often strict anaerobes  - they can be found in areas such as the oral   cavity (deep under the gum line), in bite   wounds, canned foods, oil fields, mud and   peat bogs  </vt:lpstr>
      <vt:lpstr>Anaerobic environments suitable for strict anaerobes.</vt:lpstr>
      <vt:lpstr>MICROBIAL NUTRITION AND ENERGY SOURCES </vt:lpstr>
      <vt:lpstr>How do bacteria obtain nutrients (substances obtained  from the environment used for metabolism?   - most are absorptive heterotrophs (they secrete   their enzymes outside the cell to digest   macromolecules into organic building    blocks and then absorb the organic    building block materials to use for their   own metabolism)   - in lab, we tested this concept on starch agar, milk agar and    tributyrin agar plates</vt:lpstr>
      <vt:lpstr>A. MACRONUTRIENTS  - these are nutrients needed in very large    amounts  - approximately 96% of the cell is made of the   elements C, H, O, N, P and S  </vt:lpstr>
      <vt:lpstr>1. CARBON  - carbon is needed to make all organic molecules   (ATP, Nucleic Acids, Protein, Carbohydrates,     Lipids)  - HETEROTROPHS get their carbon from other organisms   - chemoheterotrophs also get their energy from    other organisms   - photoheterotrophs use light as their energy    source  - AUTOTROPHS get their carbon from CO₂   - chemoautotrophs get their energy from     inorganic compounds; they are called    “lithotrophs” when they use minerals as    their energy source   - photoautotrophs get their energy from light</vt:lpstr>
      <vt:lpstr>2. HYDROGEN  - hydrogen is found in water and all organic    molecules  - hydrogen ions are needed to maintain pH levels  - hydrogen is needed to for hydrogen bonds  - hydrogen ions when they form a gradient on   opposite sides of a phospholipid bilayer   membrane can be used to make ATP </vt:lpstr>
      <vt:lpstr>3. NITROGEN  - even though 78% of our atmosphere is nitrogen   gas (N₂), plants and animals are unable to   use this source of nitrogen directly; on the   other hand, bacteria are able to use the   atmospheric N₂ and can “fix” the nitrogen   in a process called nitrogen fixation (the N₂   is converted to a form of nitrogen the   plant can use as fertilizer)  - nitrogen is needed to make ATP, proteins, DNA,    RNA, and peptidoglycan </vt:lpstr>
      <vt:lpstr>The Nitrogen Cycle Nitrogen fixation, performed by bacteria, transforms atmospheric nitrogen gas into a form of nitrogen plants can use.</vt:lpstr>
      <vt:lpstr>4. OXYGEN  - oxygen is needed for cell respiration, to make   ATP; it is the final electron acceptor in the   electron transport chain  - oxygen is found in water, the universal solvent   in the cytoplasm of cells  </vt:lpstr>
      <vt:lpstr>5. PHOSPHORUS  - phosphorus is found in nucleic acids, ATP and   phospholipids  - it is one of the main ingredients plants use up in   the soil and is found in fertilizers, along   with nitrogen and potassium  </vt:lpstr>
      <vt:lpstr>Fertilizer label</vt:lpstr>
      <vt:lpstr>6. SULFUR  - is found in the amino acid cysteine and is    important in tertiary protein structure    (disulfide bridges)  </vt:lpstr>
      <vt:lpstr>7. OTHER MACRONUTRIENTS include:    K, Na, Ca, Mg, Cl and Fe are needed in large    amounts but not in near as large amounts   as the major 6 macronutrients  </vt:lpstr>
      <vt:lpstr>B. MICRONUTRIENTS   - are also called trace elements and they are   needed in smaller quantities for enzyme   and pigment structure and function   - they include:   Mn, Zn, Mo, Cu, Co, Ni, W, Se  </vt:lpstr>
      <vt:lpstr>VITAMIN/MINERAL SUPPLEMENT LABEL</vt:lpstr>
      <vt:lpstr>CULTURE MEDIA</vt:lpstr>
      <vt:lpstr>Media are substances on or in which we grow bacteria and it can be either:   SYNTHETIC (chemically defined) – where we   know precisely the identity and amount of   every component in the media   COMPLEX(chemically undefined, nonsynthetic) –   not all components in the media are    known   - for example: blood agar, TSA, milk agar, yeast    extract broth </vt:lpstr>
      <vt:lpstr>Media can  be either a solid or a liquid broth  Agar is the inert gel, made from a red algae, that  doesn’t melt in the incubator temperatures and  isn’t used by bacteria as a nutrient source.  (this is why gelatin isn’t used to solidify most    bacteriologic media; gelatin melts at 25°C    and is used by some microbes as a nutrient    source, when it is digested it liquefies)  </vt:lpstr>
      <vt:lpstr>PowerPoint Presentation</vt:lpstr>
      <vt:lpstr>There are four basic types of bacterial growth media:   1. GENERAL PURPOSE MEDIA   - this is media used to grow as many types    of bacteria as is possible; most     bacteria can grow on it   - Nutrient broth (NB), nutrient agar (NA)   - Trypticase Soy broth (TSB), trypticase soy    agar (TSA) </vt:lpstr>
      <vt:lpstr>Trypticase Soy agar is a commonly used general purpose medium.</vt:lpstr>
      <vt:lpstr>2. ENRICHED MEDIA  - this is general purpose media with added    growth factors (compounds such as    vitamins and amino acids which some   bacteria are unable to make on their own)  - organisms that require growth factors are    termed “fastidious”  - Chocolate agar  - Sheep Blood agar (BA)  </vt:lpstr>
      <vt:lpstr>From where do we get chocolate agar? </vt:lpstr>
      <vt:lpstr>Sheep blood agar is differential, here showing alpha hemolysis (12  and 3 o’clock positions) and beta hemolysis (9 o’clock position).</vt:lpstr>
      <vt:lpstr>3. SELECTIVE MEDIA  - media containing an agent (chemical) or agents   that inhibits the growth of some microbes   while allowing others (which we want to   select) to grow  - Mannitol Salt agar (MSA)  - Eosin Methylene Blue agar (EMB)  - MacConkey agar (MAC)  - Hektoen Enteric agar (HEA) </vt:lpstr>
      <vt:lpstr>Mannitol salt agar contains 7.5% salt (NaCl) which is hypertonic to most bacteria.  Here we see the halophilic Staphylococci growing on the media (9 and 12 o’clock positions).</vt:lpstr>
      <vt:lpstr>Eosin Methylene Blue agar contains the dyes eosin and methylene blue, which inhibit the growth of gram positive bacteria.</vt:lpstr>
      <vt:lpstr>MacConkey agar contains crystal violet and bile salts which inhibit the growth of gram positive bacteria.</vt:lpstr>
      <vt:lpstr>Hektoen Enteric agar contains bile salts and the dyes bromthymol blue and acid fuchsin which inhibit the growth of gram positive bacteria.</vt:lpstr>
      <vt:lpstr>4. DIFFERENTIAL MEDIA  - media that can support the growth of several   types of bacteria, but on which different   bacteria either appear differently    (different colors) or where different    bacteria cause the media to appear    differently  - MSA, EMB, BA, MacConkey and HEA are all   also differential media </vt:lpstr>
      <vt:lpstr>Mannitol salt agar is differential due to mannitol and the phenol red pH indicator; Staphylococcus aureus produces acid from mannitol fermentation (yellow) and Staphylococcus epidermidis doesn’t (pink)</vt:lpstr>
      <vt:lpstr>Eosin Methylene Blue agar is differential according to a microbe’s ability to ferment lactose (to produce acid) and due to the two dyes; large amounts of acid account for the metallic green sheen of E. coli coliforms, smaller amounts of acid account for pink coliforms.  Non- coliforms produce clear colonies.</vt:lpstr>
      <vt:lpstr>Blood agar is differential depending on the ability of a microbe to produce hemolysins.  Complete RBC lysis and hemoglobin breakdown account for the zone of clearing (beta hemolysis); partial hemoglobin break down results in the media looking a drab (green-brown) (alpha hemolysis) while no RBC destruction is called gamma hemolysis.</vt:lpstr>
      <vt:lpstr>MacConkey agar is differential when lactose is fermented to produce acid which affects the pH indicator neutral red.  Coliforms (lactose fermenting enterics) produce pink colonies, E. coli produces so much acid that the media around the colonies also turns pink.  Non-coliforms are colorless.</vt:lpstr>
      <vt:lpstr>Hektoen Enteric agar is differential due to the ability of microbes to produce acid from lactose/sucrose fermentation (orange colonies and media) or not produce acid (blue-green colonies).  The media also differentiates the non-coliforms Salmonella (black ppt due to H₂S production) vs. Shigella (no black ppt).</vt:lpstr>
      <vt:lpstr>MICROBIAL GROWTH</vt:lpstr>
      <vt:lpstr>- Refers to increases in the numbers of cells in a culture,  not the growth in size of individual cells  - it is based primarily on nutrient availability, but is  influenced by other factors  - it happens due to binary fission (asexual bacterial  reproduction that produces clones)  - the length of time it takes for one bacterial cell to  undergo binary fission (for one cell to become  two) is called the generation rate (doubling time) </vt:lpstr>
      <vt:lpstr>Bacteria growing in a closed system (limited nutrients) typically show a pattern of growth represented by the following growth curve.</vt:lpstr>
      <vt:lpstr>LAG PHASE - no net growth, although the cells are active  physiologically, there is no binary fission.  LOG (EXPONENTIAL) GROWTH PHASE – bacterial cells are  dividing at their generation time; this is when gram  staining is most successful, and when antibiotics, like  penicillin, are most effective.  STATIONARY PHASE – the bacterial cells are now starting to die  off in equal numbers to the number of cells dividing due  to reduced nutrient levels and due to increased wastes.  </vt:lpstr>
      <vt:lpstr>DEATH (LOGRITHMIC DECLINE) PHASE – cells are now dying off due to  lack of nutrients and buildup of wastes.     If you were given a bacterial culture  and were asked to keep it   alive for months, what are some of the ways that you   could do this?   1. Temperature: refrigeration or freezing suspends    bacterial growth.  2. Subculturing: this is when you inoculate new sterile    media with microbes from an old bacterial culture.  3. Continuous culturing is done using a chemostat, a    device used to continually resupply bacteria with   fresh nutrients and gases while removing wastes. </vt:lpstr>
      <vt:lpstr>Chemostat schematic diagram</vt:lpstr>
      <vt:lpstr>BACTERIAL CELLULAR METABOLISM</vt:lpstr>
      <vt:lpstr>Review your chemistry homework and  be able to define:  ANABOLIC REACTIONS CATABOLIC REACTIONS  </vt:lpstr>
      <vt:lpstr>A. Most all chemical reactions in living organisms are  controlled by ENZYMES.   - enzymes are the protein catalysts, produced from the   DNA code, that allow the chemical reactions to   occur in your body at body temperature; without   them you would not be able to live  - enzymes are biological catalysts that speed up chemical   reactions (by some estimates by a factor of 10²³   times faster than would occur naturally) and they   are reusable  10²¹ = a sextillion; 10²⁴ = a septillion </vt:lpstr>
      <vt:lpstr> - molecules that are enzymes have names that end in the   suffix –ase (catalase, lysine decarboxylase, DNA   polymerase)  - enzymes are very specific; each enzyme acts upon only   one set of substrates (reactants in a chemical   reaction)  - enzymes link up to their substrates at a spot on the   enzyme known as the active site  - enzymes can be denatured by increases in temperature,   by pH changes and by changes in osmotic    pressure  - some microbes use enzymes as pathogenic factors to    cause disease (ringworm uses keratinase) </vt:lpstr>
      <vt:lpstr>PowerPoint Presentation</vt:lpstr>
      <vt:lpstr>PHOTOSYNTHESIS</vt:lpstr>
      <vt:lpstr>When does photosynthesis occur in most plants?   Daytime? Nighttime?    All the time?   OXYGENIC PHOTOSYNTHESIS  - occurs in plants, algae and in cyanobacteria which all   use similar pathways using chlorophyll A   - CO₂ + H₂O  Glucose + O₂   - Do plants need the O₂ gas they made in photosynthesis?  </vt:lpstr>
      <vt:lpstr>PHOTOSYNTHESIS</vt:lpstr>
      <vt:lpstr> - in most plants photosynthesis occurs in the DAYTIME    only   - the GLUCOSE and the OXYGEN made via photosynthesis   are used BY THE PLANT in plant cell mitochondria   to make ATP for the plant cell through the process   of aerobic cellular respiration    </vt:lpstr>
      <vt:lpstr>ANOXYGENIC PHOTOSYNTHESIS   - photosynthetic purple and green bacteria contain a    slightly different sunlight energy absorbing    molecule called bacteriochlorophyll  - these bacteria DO NOT produce O₂ gas their    photosynthesis, because they do not split water.  - instead of using water as a source of electrons to make    ATP (ATP is needed to perform photosynthesis),    these bacteria use H₂ gas, H₂S gas or elemental        sulfur as sources of electrons to make ATP; none of these   have any oxygen molecules to release (in oxygenic    photosynthesis, water is split and the hydrogen ions are   used to make ATP as the oxygen molecules are released as   O₂ )</vt:lpstr>
      <vt:lpstr>AEROBIC CELLULAR RESPIRATION</vt:lpstr>
      <vt:lpstr>The catabolism of glucose in the presence of O₂ gas proceeds in three steps:  GLYCOLYSIS (the splitting of glucose to 2 pyruvates)  KREBS CYCLE (citric acid cycle)  ELECTRON TRANSPORT SYSTEM  </vt:lpstr>
      <vt:lpstr>Aerobic cellular respiration occurs in 3 steps: Glycolysis, Krebs cycle and Electron transport chain</vt:lpstr>
      <vt:lpstr>WHY DO BACTERIA AND EUKARYOTIC CELLS PRODUCE  DIFFERENT AMOUNTS OF ATP FROM ONE  MOLECULE OF GLUCOSE?   - bacteria generally make 38 ATP molecules from each   molecule of glucose catabolized in cell respiration,   but eukaryotic cells generally produce only 36 ATP   molecules from glucose using the same pathway!!   </vt:lpstr>
      <vt:lpstr>Eukaryotic aerobic cellular respiration</vt:lpstr>
      <vt:lpstr>The reason is since eukaryotic cells have mitochondria,  the 2 NADH molecules produced in glycolysis  must travel into the mitochondria to be  processed in the electron transport system.  This  doesn’t occur in the prokaryotic cells where all of  the chemical reactions occur side by side. In eukaryotes, each NADH that moves into the  mitochondria will need to use one ATP to pass  through the mitochondrial membranes and enter  the organelle. Therefore, eukaryotes lose a net 2 ATP and result in less  ATP being produced than in prokaryotes. </vt:lpstr>
      <vt:lpstr>FERMENTATION</vt:lpstr>
      <vt:lpstr> - this is the fate of the pyruvic acid produced in    glycolysis if no oxygen gas is present   - besides the 2 ATP made through glycolysis,    there is no further ATP production when   no oxygen gas is present   - the pyruvic acid produced from glucose through   glycolysis can be further metabolized    through several pathways:   a) ethyl alcohol fermentation    b) lactic acid fermentation   c) mixed acid fermentation </vt:lpstr>
      <vt:lpstr>Ethanol (ethyl alcohol) fermentation - the pyruvic acid (pyruvate) is manufactured from glucose through glycolysis</vt:lpstr>
      <vt:lpstr>Ethanol fermentation occurs when yeast (Saccharomyces) ferment sugars to make beer, wine and bread.</vt:lpstr>
      <vt:lpstr>The 2 pyruvic acid molecules made through glycolysis of glucose can be fermented by bacterial species to make lactic acid.</vt:lpstr>
      <vt:lpstr>PowerPoint Presentation</vt:lpstr>
      <vt:lpstr>Lactic acid producing bacteria are used to make many foods like pickles and fermented cabbage (sauerkraut).</vt:lpstr>
      <vt:lpstr>Lactic acid fermentation is what makes you feel your muscles “burn” during aerobic exercise; due to the need for even more ATP than can be produced aerobically, your muscles make ATP anaerobically for a short time.</vt:lpstr>
      <vt:lpstr>Mixed acid fermenting bacteria can be positively identified with the Methyl Red test.  A positive test indicates the bacteria can ferment glucose and make large amounts of stable mixed acids.</vt:lpstr>
      <vt:lpstr>CONTROL OF MICROBIAL GROWTH  go to Lecture Packet 3 – part B power points</vt:lpstr>
    </vt:vector>
  </TitlesOfParts>
  <Company>Valencia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TEST PACKET #3</dc:title>
  <dc:creator>Office of Information Technology</dc:creator>
  <cp:lastModifiedBy>Doc G</cp:lastModifiedBy>
  <cp:revision>49</cp:revision>
  <dcterms:created xsi:type="dcterms:W3CDTF">2010-06-09T14:40:36Z</dcterms:created>
  <dcterms:modified xsi:type="dcterms:W3CDTF">2016-10-10T21:00:25Z</dcterms:modified>
</cp:coreProperties>
</file>